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"/>
  </p:notesMasterIdLst>
  <p:sldIdLst>
    <p:sldId id="267" r:id="rId2"/>
    <p:sldId id="268" r:id="rId3"/>
  </p:sldIdLst>
  <p:sldSz cx="10363200" cy="7772400"/>
  <p:notesSz cx="6858000" cy="9144000"/>
  <p:defaultTextStyle>
    <a:defPPr>
      <a:defRPr lang="en-US"/>
    </a:defPPr>
    <a:lvl1pPr marL="0" algn="l" defTabSz="855758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1pPr>
    <a:lvl2pPr marL="427879" algn="l" defTabSz="855758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2pPr>
    <a:lvl3pPr marL="855758" algn="l" defTabSz="855758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3pPr>
    <a:lvl4pPr marL="1283637" algn="l" defTabSz="855758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4pPr>
    <a:lvl5pPr marL="1711516" algn="l" defTabSz="855758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5pPr>
    <a:lvl6pPr marL="2139394" algn="l" defTabSz="855758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6pPr>
    <a:lvl7pPr marL="2567273" algn="l" defTabSz="855758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7pPr>
    <a:lvl8pPr marL="2995152" algn="l" defTabSz="855758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8pPr>
    <a:lvl9pPr marL="3423031" algn="l" defTabSz="855758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3508" autoAdjust="0"/>
  </p:normalViewPr>
  <p:slideViewPr>
    <p:cSldViewPr snapToGrid="0">
      <p:cViewPr varScale="1">
        <p:scale>
          <a:sx n="81" d="100"/>
          <a:sy n="81" d="100"/>
        </p:scale>
        <p:origin x="-1362" y="-90"/>
      </p:cViewPr>
      <p:guideLst>
        <p:guide orient="horz" pos="2448"/>
        <p:guide pos="326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FEA06-9208-4DD8-8882-ABF0D37D38CE}" type="datetimeFigureOut">
              <a:rPr lang="en-US" smtClean="0"/>
              <a:t>6/10/2016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07622-61E6-448E-AFC4-F11B98A37C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721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55758" rtl="0" eaLnBrk="1" latinLnBrk="0" hangingPunct="1">
      <a:defRPr sz="1123" kern="1200">
        <a:solidFill>
          <a:schemeClr val="tx1"/>
        </a:solidFill>
        <a:latin typeface="+mn-lt"/>
        <a:ea typeface="+mn-ea"/>
        <a:cs typeface="+mn-cs"/>
      </a:defRPr>
    </a:lvl1pPr>
    <a:lvl2pPr marL="427879" algn="l" defTabSz="855758" rtl="0" eaLnBrk="1" latinLnBrk="0" hangingPunct="1">
      <a:defRPr sz="1123" kern="1200">
        <a:solidFill>
          <a:schemeClr val="tx1"/>
        </a:solidFill>
        <a:latin typeface="+mn-lt"/>
        <a:ea typeface="+mn-ea"/>
        <a:cs typeface="+mn-cs"/>
      </a:defRPr>
    </a:lvl2pPr>
    <a:lvl3pPr marL="855758" algn="l" defTabSz="855758" rtl="0" eaLnBrk="1" latinLnBrk="0" hangingPunct="1">
      <a:defRPr sz="1123" kern="1200">
        <a:solidFill>
          <a:schemeClr val="tx1"/>
        </a:solidFill>
        <a:latin typeface="+mn-lt"/>
        <a:ea typeface="+mn-ea"/>
        <a:cs typeface="+mn-cs"/>
      </a:defRPr>
    </a:lvl3pPr>
    <a:lvl4pPr marL="1283637" algn="l" defTabSz="855758" rtl="0" eaLnBrk="1" latinLnBrk="0" hangingPunct="1">
      <a:defRPr sz="1123" kern="1200">
        <a:solidFill>
          <a:schemeClr val="tx1"/>
        </a:solidFill>
        <a:latin typeface="+mn-lt"/>
        <a:ea typeface="+mn-ea"/>
        <a:cs typeface="+mn-cs"/>
      </a:defRPr>
    </a:lvl4pPr>
    <a:lvl5pPr marL="1711516" algn="l" defTabSz="855758" rtl="0" eaLnBrk="1" latinLnBrk="0" hangingPunct="1">
      <a:defRPr sz="1123" kern="1200">
        <a:solidFill>
          <a:schemeClr val="tx1"/>
        </a:solidFill>
        <a:latin typeface="+mn-lt"/>
        <a:ea typeface="+mn-ea"/>
        <a:cs typeface="+mn-cs"/>
      </a:defRPr>
    </a:lvl5pPr>
    <a:lvl6pPr marL="2139394" algn="l" defTabSz="855758" rtl="0" eaLnBrk="1" latinLnBrk="0" hangingPunct="1">
      <a:defRPr sz="1123" kern="1200">
        <a:solidFill>
          <a:schemeClr val="tx1"/>
        </a:solidFill>
        <a:latin typeface="+mn-lt"/>
        <a:ea typeface="+mn-ea"/>
        <a:cs typeface="+mn-cs"/>
      </a:defRPr>
    </a:lvl6pPr>
    <a:lvl7pPr marL="2567273" algn="l" defTabSz="855758" rtl="0" eaLnBrk="1" latinLnBrk="0" hangingPunct="1">
      <a:defRPr sz="1123" kern="1200">
        <a:solidFill>
          <a:schemeClr val="tx1"/>
        </a:solidFill>
        <a:latin typeface="+mn-lt"/>
        <a:ea typeface="+mn-ea"/>
        <a:cs typeface="+mn-cs"/>
      </a:defRPr>
    </a:lvl7pPr>
    <a:lvl8pPr marL="2995152" algn="l" defTabSz="855758" rtl="0" eaLnBrk="1" latinLnBrk="0" hangingPunct="1">
      <a:defRPr sz="1123" kern="1200">
        <a:solidFill>
          <a:schemeClr val="tx1"/>
        </a:solidFill>
        <a:latin typeface="+mn-lt"/>
        <a:ea typeface="+mn-ea"/>
        <a:cs typeface="+mn-cs"/>
      </a:defRPr>
    </a:lvl8pPr>
    <a:lvl9pPr marL="3423031" algn="l" defTabSz="855758" rtl="0" eaLnBrk="1" latinLnBrk="0" hangingPunct="1">
      <a:defRPr sz="112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During the Planning Session &amp; posting for</a:t>
            </a:r>
            <a:r>
              <a:rPr lang="en-US" baseline="0" dirty="0" smtClean="0"/>
              <a:t> all </a:t>
            </a:r>
            <a:r>
              <a:rPr lang="en-US" baseline="0" smtClean="0"/>
              <a:t>to see/know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07622-61E6-448E-AFC4-F11B98A37C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997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each project  - include project title, measured</a:t>
            </a:r>
            <a:r>
              <a:rPr lang="en-US" baseline="0" dirty="0" smtClean="0"/>
              <a:t> results, targets, and timeline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07622-61E6-448E-AFC4-F11B98A37C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998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72011"/>
            <a:ext cx="8808720" cy="2705947"/>
          </a:xfrm>
        </p:spPr>
        <p:txBody>
          <a:bodyPr anchor="b"/>
          <a:lstStyle>
            <a:lvl1pPr algn="ctr">
              <a:defRPr sz="6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082310"/>
            <a:ext cx="7772400" cy="1876530"/>
          </a:xfrm>
        </p:spPr>
        <p:txBody>
          <a:bodyPr/>
          <a:lstStyle>
            <a:lvl1pPr marL="0" indent="0" algn="ctr">
              <a:buNone/>
              <a:defRPr sz="2720"/>
            </a:lvl1pPr>
            <a:lvl2pPr marL="518145" indent="0" algn="ctr">
              <a:buNone/>
              <a:defRPr sz="2267"/>
            </a:lvl2pPr>
            <a:lvl3pPr marL="1036290" indent="0" algn="ctr">
              <a:buNone/>
              <a:defRPr sz="2040"/>
            </a:lvl3pPr>
            <a:lvl4pPr marL="1554434" indent="0" algn="ctr">
              <a:buNone/>
              <a:defRPr sz="1813"/>
            </a:lvl4pPr>
            <a:lvl5pPr marL="2072579" indent="0" algn="ctr">
              <a:buNone/>
              <a:defRPr sz="1813"/>
            </a:lvl5pPr>
            <a:lvl6pPr marL="2590724" indent="0" algn="ctr">
              <a:buNone/>
              <a:defRPr sz="1813"/>
            </a:lvl6pPr>
            <a:lvl7pPr marL="3108869" indent="0" algn="ctr">
              <a:buNone/>
              <a:defRPr sz="1813"/>
            </a:lvl7pPr>
            <a:lvl8pPr marL="3627013" indent="0" algn="ctr">
              <a:buNone/>
              <a:defRPr sz="1813"/>
            </a:lvl8pPr>
            <a:lvl9pPr marL="4145158" indent="0" algn="ctr">
              <a:buNone/>
              <a:defRPr sz="181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83B2-3602-4913-83D3-5DCE525631DE}" type="datetime1">
              <a:rPr lang="en-US" smtClean="0"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Continual Impact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5C9D-D207-411A-B572-F21251AFA2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381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317CE-A362-4660-BA34-7BAD88CDB1C9}" type="datetime1">
              <a:rPr lang="en-US" smtClean="0"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Continual Impact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5C9D-D207-411A-B572-F21251AFA2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106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16166" y="413808"/>
            <a:ext cx="2234565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2471" y="413808"/>
            <a:ext cx="6574155" cy="658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9C108-CBF2-4FB5-9612-D22B8AA247FB}" type="datetime1">
              <a:rPr lang="en-US" smtClean="0"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Continual Impact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5C9D-D207-411A-B572-F21251AFA2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1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BC9A0-B459-4542-95CB-0867517C2EC2}" type="datetime1">
              <a:rPr lang="en-US" smtClean="0"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Continual Impact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5C9D-D207-411A-B572-F21251AFA2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349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073" y="1937705"/>
            <a:ext cx="8938260" cy="3233102"/>
          </a:xfrm>
        </p:spPr>
        <p:txBody>
          <a:bodyPr anchor="b"/>
          <a:lstStyle>
            <a:lvl1pPr>
              <a:defRPr sz="6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073" y="5201393"/>
            <a:ext cx="8938260" cy="1700212"/>
          </a:xfrm>
        </p:spPr>
        <p:txBody>
          <a:bodyPr/>
          <a:lstStyle>
            <a:lvl1pPr marL="0" indent="0">
              <a:buNone/>
              <a:defRPr sz="2720">
                <a:solidFill>
                  <a:schemeClr val="tx1"/>
                </a:solidFill>
              </a:defRPr>
            </a:lvl1pPr>
            <a:lvl2pPr marL="518145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2pPr>
            <a:lvl3pPr marL="1036290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3pPr>
            <a:lvl4pPr marL="155443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4pPr>
            <a:lvl5pPr marL="207257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5pPr>
            <a:lvl6pPr marL="259072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6pPr>
            <a:lvl7pPr marL="310886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7pPr>
            <a:lvl8pPr marL="3627013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8pPr>
            <a:lvl9pPr marL="4145158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E29A6-76A8-41F6-AA67-A1ECCE6A9CBD}" type="datetime1">
              <a:rPr lang="en-US" smtClean="0"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Continual Impact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5C9D-D207-411A-B572-F21251AFA2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131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470" y="2069042"/>
            <a:ext cx="440436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46370" y="2069042"/>
            <a:ext cx="440436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14B8-4516-412A-BC88-C8DD7D72927A}" type="datetime1">
              <a:rPr lang="en-US" smtClean="0"/>
              <a:t>6/10/2016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Continual Impact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5C9D-D207-411A-B572-F21251AFA2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765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820" y="413810"/>
            <a:ext cx="893826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3821" y="1905318"/>
            <a:ext cx="4384119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3821" y="2839085"/>
            <a:ext cx="4384119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46370" y="1905318"/>
            <a:ext cx="4405710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46370" y="2839085"/>
            <a:ext cx="4405710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F844C-34F2-44B4-815F-11F759786AC3}" type="datetime1">
              <a:rPr lang="en-US" smtClean="0"/>
              <a:t>6/10/2016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Continual Impact LLC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5C9D-D207-411A-B572-F21251AFA2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935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B12F-DB5D-418E-BA7D-F7834771C783}" type="datetime1">
              <a:rPr lang="en-US" smtClean="0"/>
              <a:t>6/10/2016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Continual Impact LLC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5C9D-D207-411A-B572-F21251AFA2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686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025A-40BE-40EE-9D60-5BEEC03FC820}" type="datetime1">
              <a:rPr lang="en-US" smtClean="0"/>
              <a:t>6/10/2016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Continual Impact LLC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5C9D-D207-411A-B572-F21251AFA2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693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820" y="518160"/>
            <a:ext cx="3342402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5710" y="1119083"/>
            <a:ext cx="5246370" cy="5523442"/>
          </a:xfrm>
        </p:spPr>
        <p:txBody>
          <a:bodyPr/>
          <a:lstStyle>
            <a:lvl1pPr>
              <a:defRPr sz="3627"/>
            </a:lvl1pPr>
            <a:lvl2pPr>
              <a:defRPr sz="3173"/>
            </a:lvl2pPr>
            <a:lvl3pPr>
              <a:defRPr sz="2720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3820" y="2331720"/>
            <a:ext cx="3342402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5DB9-E27C-4FAA-AC14-117D8F548434}" type="datetime1">
              <a:rPr lang="en-US" smtClean="0"/>
              <a:t>6/10/2016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Continual Impact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5C9D-D207-411A-B572-F21251AFA2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295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820" y="518160"/>
            <a:ext cx="3342402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05710" y="1119083"/>
            <a:ext cx="5246370" cy="5523442"/>
          </a:xfrm>
        </p:spPr>
        <p:txBody>
          <a:bodyPr anchor="t"/>
          <a:lstStyle>
            <a:lvl1pPr marL="0" indent="0">
              <a:buNone/>
              <a:defRPr sz="3627"/>
            </a:lvl1pPr>
            <a:lvl2pPr marL="518145" indent="0">
              <a:buNone/>
              <a:defRPr sz="3173"/>
            </a:lvl2pPr>
            <a:lvl3pPr marL="1036290" indent="0">
              <a:buNone/>
              <a:defRPr sz="2720"/>
            </a:lvl3pPr>
            <a:lvl4pPr marL="1554434" indent="0">
              <a:buNone/>
              <a:defRPr sz="2267"/>
            </a:lvl4pPr>
            <a:lvl5pPr marL="2072579" indent="0">
              <a:buNone/>
              <a:defRPr sz="2267"/>
            </a:lvl5pPr>
            <a:lvl6pPr marL="2590724" indent="0">
              <a:buNone/>
              <a:defRPr sz="2267"/>
            </a:lvl6pPr>
            <a:lvl7pPr marL="3108869" indent="0">
              <a:buNone/>
              <a:defRPr sz="2267"/>
            </a:lvl7pPr>
            <a:lvl8pPr marL="3627013" indent="0">
              <a:buNone/>
              <a:defRPr sz="2267"/>
            </a:lvl8pPr>
            <a:lvl9pPr marL="4145158" indent="0">
              <a:buNone/>
              <a:defRPr sz="226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3820" y="2331720"/>
            <a:ext cx="3342402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7D67-36DE-4B34-8E0F-CC76264AA6BC}" type="datetime1">
              <a:rPr lang="en-US" smtClean="0"/>
              <a:t>6/10/2016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Continual Impact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5C9D-D207-411A-B572-F21251AFA2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604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2470" y="413810"/>
            <a:ext cx="893826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470" y="2069042"/>
            <a:ext cx="893826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2470" y="7203865"/>
            <a:ext cx="233172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C3A95-2338-4A8A-AD29-D951181CBF92}" type="datetime1">
              <a:rPr lang="en-US" smtClean="0"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2810" y="7203865"/>
            <a:ext cx="349758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2015 Continual Impact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9010" y="7203865"/>
            <a:ext cx="233172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C5C9D-D207-411A-B572-F21251AFA2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96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dt="0"/>
  <p:txStyles>
    <p:titleStyle>
      <a:lvl1pPr algn="l" defTabSz="1036290" rtl="0" eaLnBrk="1" latinLnBrk="0" hangingPunct="1">
        <a:lnSpc>
          <a:spcPct val="90000"/>
        </a:lnSpc>
        <a:spcBef>
          <a:spcPct val="0"/>
        </a:spcBef>
        <a:buNone/>
        <a:defRPr sz="49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072" indent="-259072" algn="l" defTabSz="103629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3173" kern="1200">
          <a:solidFill>
            <a:schemeClr val="tx1"/>
          </a:solidFill>
          <a:latin typeface="+mn-lt"/>
          <a:ea typeface="+mn-ea"/>
          <a:cs typeface="+mn-cs"/>
        </a:defRPr>
      </a:lvl1pPr>
      <a:lvl2pPr marL="77721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720" kern="1200">
          <a:solidFill>
            <a:schemeClr val="tx1"/>
          </a:solidFill>
          <a:latin typeface="+mn-lt"/>
          <a:ea typeface="+mn-ea"/>
          <a:cs typeface="+mn-cs"/>
        </a:defRPr>
      </a:lvl2pPr>
      <a:lvl3pPr marL="1295362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81350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33165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84979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36794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88608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404230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45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9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3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7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72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6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7013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158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79287" y="1676611"/>
            <a:ext cx="2114551" cy="3785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cs typeface="Arial" panose="020B0604020202020204" pitchFamily="34" charset="0"/>
              </a:rPr>
              <a:t>Effectiveness</a:t>
            </a:r>
            <a:r>
              <a:rPr lang="en-US" sz="1200" b="1" dirty="0">
                <a:cs typeface="Arial" panose="020B0604020202020204" pitchFamily="34" charset="0"/>
              </a:rPr>
              <a:t>:  </a:t>
            </a:r>
            <a:r>
              <a:rPr lang="en-US" sz="1200" b="1" dirty="0" smtClean="0">
                <a:cs typeface="Arial" panose="020B0604020202020204" pitchFamily="34" charset="0"/>
              </a:rPr>
              <a:t>Customer</a:t>
            </a:r>
          </a:p>
          <a:p>
            <a:endParaRPr lang="en-US" sz="1200" b="1" dirty="0">
              <a:cs typeface="Arial" panose="020B0604020202020204" pitchFamily="34" charset="0"/>
            </a:endParaRPr>
          </a:p>
          <a:p>
            <a:endParaRPr lang="en-US" sz="1200" b="1" dirty="0" smtClean="0">
              <a:cs typeface="Arial" panose="020B0604020202020204" pitchFamily="34" charset="0"/>
            </a:endParaRPr>
          </a:p>
          <a:p>
            <a:endParaRPr lang="en-US" sz="1200" b="1" dirty="0">
              <a:cs typeface="Arial" panose="020B0604020202020204" pitchFamily="34" charset="0"/>
            </a:endParaRPr>
          </a:p>
          <a:p>
            <a:endParaRPr lang="en-US" sz="1200" b="1" dirty="0" smtClean="0">
              <a:cs typeface="Arial" panose="020B0604020202020204" pitchFamily="34" charset="0"/>
            </a:endParaRPr>
          </a:p>
          <a:p>
            <a:endParaRPr lang="en-US" sz="1200" b="1" dirty="0">
              <a:cs typeface="Arial" panose="020B0604020202020204" pitchFamily="34" charset="0"/>
            </a:endParaRPr>
          </a:p>
          <a:p>
            <a:endParaRPr lang="en-US" sz="1200" b="1" dirty="0">
              <a:cs typeface="Arial" panose="020B0604020202020204" pitchFamily="34" charset="0"/>
            </a:endParaRPr>
          </a:p>
          <a:p>
            <a:endParaRPr lang="en-US" sz="1200" b="1" dirty="0">
              <a:cs typeface="Arial" panose="020B0604020202020204" pitchFamily="34" charset="0"/>
            </a:endParaRPr>
          </a:p>
          <a:p>
            <a:endParaRPr lang="en-US" sz="1200" b="1" dirty="0" smtClean="0">
              <a:cs typeface="Arial" panose="020B0604020202020204" pitchFamily="34" charset="0"/>
            </a:endParaRPr>
          </a:p>
          <a:p>
            <a:endParaRPr lang="en-US" sz="1200" b="1" dirty="0">
              <a:cs typeface="Arial" panose="020B0604020202020204" pitchFamily="34" charset="0"/>
            </a:endParaRPr>
          </a:p>
          <a:p>
            <a:endParaRPr lang="en-US" sz="1200" b="1" dirty="0" smtClean="0">
              <a:cs typeface="Arial" panose="020B0604020202020204" pitchFamily="34" charset="0"/>
            </a:endParaRPr>
          </a:p>
          <a:p>
            <a:endParaRPr lang="en-US" sz="1200" b="1" dirty="0">
              <a:cs typeface="Arial" panose="020B0604020202020204" pitchFamily="34" charset="0"/>
            </a:endParaRPr>
          </a:p>
          <a:p>
            <a:endParaRPr lang="en-US" sz="1200" b="1" dirty="0">
              <a:cs typeface="Arial" panose="020B0604020202020204" pitchFamily="34" charset="0"/>
            </a:endParaRPr>
          </a:p>
          <a:p>
            <a:endParaRPr lang="en-US" sz="1200" b="1" dirty="0" smtClean="0">
              <a:cs typeface="Arial" panose="020B0604020202020204" pitchFamily="34" charset="0"/>
            </a:endParaRPr>
          </a:p>
          <a:p>
            <a:r>
              <a:rPr lang="en-US" sz="1200" b="1" dirty="0" smtClean="0">
                <a:cs typeface="Arial" panose="020B0604020202020204" pitchFamily="34" charset="0"/>
              </a:rPr>
              <a:t>Efficiency</a:t>
            </a:r>
            <a:r>
              <a:rPr lang="en-US" sz="1200" b="1" dirty="0">
                <a:cs typeface="Arial" panose="020B0604020202020204" pitchFamily="34" charset="0"/>
              </a:rPr>
              <a:t>:  </a:t>
            </a:r>
            <a:r>
              <a:rPr lang="en-US" sz="1200" b="1" dirty="0" smtClean="0">
                <a:cs typeface="Arial" panose="020B0604020202020204" pitchFamily="34" charset="0"/>
              </a:rPr>
              <a:t>Organization</a:t>
            </a:r>
          </a:p>
          <a:p>
            <a:endParaRPr lang="en-US" sz="1200" b="1" dirty="0" smtClean="0">
              <a:cs typeface="Arial" panose="020B0604020202020204" pitchFamily="34" charset="0"/>
            </a:endParaRPr>
          </a:p>
          <a:p>
            <a:endParaRPr lang="en-US" sz="1200" b="1" dirty="0">
              <a:cs typeface="Arial" panose="020B0604020202020204" pitchFamily="34" charset="0"/>
            </a:endParaRPr>
          </a:p>
          <a:p>
            <a:endParaRPr lang="en-US" sz="1200" b="1" dirty="0">
              <a:cs typeface="Arial" panose="020B0604020202020204" pitchFamily="34" charset="0"/>
            </a:endParaRPr>
          </a:p>
          <a:p>
            <a:endParaRPr lang="en-US" sz="1200" dirty="0" smtClean="0">
              <a:cs typeface="Arial" panose="020B0604020202020204" pitchFamily="34" charset="0"/>
            </a:endParaRPr>
          </a:p>
          <a:p>
            <a:endParaRPr lang="en-US" sz="1200" dirty="0"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695115"/>
              </p:ext>
            </p:extLst>
          </p:nvPr>
        </p:nvGraphicFramePr>
        <p:xfrm>
          <a:off x="8079285" y="4531519"/>
          <a:ext cx="2133600" cy="857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9022"/>
                <a:gridCol w="680812"/>
                <a:gridCol w="483766"/>
              </a:tblGrid>
              <a:tr h="264191"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4191">
                <a:tc>
                  <a:txBody>
                    <a:bodyPr/>
                    <a:lstStyle/>
                    <a:p>
                      <a:pPr algn="ctr"/>
                      <a:r>
                        <a:rPr lang="en-US" sz="1000" u="sng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Measure</a:t>
                      </a:r>
                      <a:endParaRPr lang="en-US" sz="1000" u="sng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u="sng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Baseline</a:t>
                      </a:r>
                      <a:endParaRPr lang="en-US" sz="1000" u="sng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u="sng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Target</a:t>
                      </a:r>
                      <a:endParaRPr lang="en-US" sz="1000" u="sng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4191">
                <a:tc>
                  <a:txBody>
                    <a:bodyPr/>
                    <a:lstStyle/>
                    <a:p>
                      <a:pPr marL="0" marR="0" indent="0" algn="ctr" defTabSz="1036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en-US" sz="1000" dirty="0" smtClean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u="none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782491"/>
              </p:ext>
            </p:extLst>
          </p:nvPr>
        </p:nvGraphicFramePr>
        <p:xfrm>
          <a:off x="9297" y="1288810"/>
          <a:ext cx="2325157" cy="247765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25157"/>
              </a:tblGrid>
              <a:tr h="32043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Project:   </a:t>
                      </a: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674">
                <a:tc>
                  <a:txBody>
                    <a:bodyPr/>
                    <a:lstStyle/>
                    <a:p>
                      <a:pPr marL="0" marR="0" indent="0" algn="l" defTabSz="1036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TO:</a:t>
                      </a:r>
                      <a:endParaRPr lang="en-US" sz="1000" baseline="0" dirty="0" smtClean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43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BY: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00" dirty="0" smtClean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87356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Measures/Targets: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22919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Project Leader, Team Members:  </a:t>
                      </a:r>
                    </a:p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-11936" y="27072"/>
            <a:ext cx="10356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cs typeface="Arial" panose="020B0604020202020204" pitchFamily="34" charset="0"/>
              </a:rPr>
              <a:t>QUALITY IMPROVEMENT PLAN:  </a:t>
            </a:r>
            <a:endParaRPr lang="en-US" sz="1050" b="1" i="1" dirty="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1185943" y="3928540"/>
            <a:ext cx="6893342" cy="267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3" name="Table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934278"/>
              </p:ext>
            </p:extLst>
          </p:nvPr>
        </p:nvGraphicFramePr>
        <p:xfrm>
          <a:off x="104002" y="6612799"/>
          <a:ext cx="4424663" cy="75995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24663"/>
              </a:tblGrid>
              <a:tr h="269591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Leadership Team Members:</a:t>
                      </a:r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0366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4" name="Footer Placeholder 73"/>
          <p:cNvSpPr>
            <a:spLocks noGrp="1"/>
          </p:cNvSpPr>
          <p:nvPr>
            <p:ph type="ftr" sz="quarter" idx="11"/>
          </p:nvPr>
        </p:nvSpPr>
        <p:spPr>
          <a:xfrm>
            <a:off x="7490968" y="7338432"/>
            <a:ext cx="2858377" cy="517098"/>
          </a:xfrm>
        </p:spPr>
        <p:txBody>
          <a:bodyPr/>
          <a:lstStyle/>
          <a:p>
            <a:pPr algn="r"/>
            <a:r>
              <a:rPr lang="en-US" sz="900" dirty="0" smtClean="0">
                <a:cs typeface="Arial" panose="020B0604020202020204" pitchFamily="34" charset="0"/>
              </a:rPr>
              <a:t>© 2015 Continual Impact LLC</a:t>
            </a:r>
            <a:endParaRPr lang="en-US" sz="900" dirty="0">
              <a:cs typeface="Arial" panose="020B0604020202020204" pitchFamily="34" charset="0"/>
            </a:endParaRPr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53080"/>
              </p:ext>
            </p:extLst>
          </p:nvPr>
        </p:nvGraphicFramePr>
        <p:xfrm>
          <a:off x="4807387" y="6603000"/>
          <a:ext cx="3162721" cy="98562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62721"/>
              </a:tblGrid>
              <a:tr h="273755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Leadership Team Conditions:</a:t>
                      </a:r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1868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712544"/>
              </p:ext>
            </p:extLst>
          </p:nvPr>
        </p:nvGraphicFramePr>
        <p:xfrm>
          <a:off x="8079288" y="1987362"/>
          <a:ext cx="2114551" cy="19802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56"/>
                <a:gridCol w="595546"/>
                <a:gridCol w="603149"/>
              </a:tblGrid>
              <a:tr h="256909">
                <a:tc gridSpan="3"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6909">
                <a:tc>
                  <a:txBody>
                    <a:bodyPr/>
                    <a:lstStyle/>
                    <a:p>
                      <a:pPr algn="ctr"/>
                      <a:r>
                        <a:rPr lang="en-US" sz="1000" u="sng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Measure</a:t>
                      </a:r>
                      <a:endParaRPr lang="en-US" sz="1000" u="sng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u="sng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Baseline</a:t>
                      </a:r>
                      <a:endParaRPr lang="en-US" sz="1000" u="sng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u="sng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Target</a:t>
                      </a:r>
                      <a:endParaRPr lang="en-US" sz="1000" u="sng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2999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2999">
                <a:tc gridSpan="3">
                  <a:txBody>
                    <a:bodyPr/>
                    <a:lstStyle/>
                    <a:p>
                      <a:pPr algn="ctr"/>
                      <a:endParaRPr 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8820">
                <a:tc>
                  <a:txBody>
                    <a:bodyPr/>
                    <a:lstStyle/>
                    <a:p>
                      <a:pPr algn="ctr"/>
                      <a:r>
                        <a:rPr lang="en-US" sz="1000" u="sng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Measure</a:t>
                      </a:r>
                      <a:endParaRPr lang="en-US" sz="1000" u="sng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u="sng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Baseline</a:t>
                      </a:r>
                      <a:endParaRPr lang="en-US" sz="1000" u="sng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u="sng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Target</a:t>
                      </a:r>
                      <a:endParaRPr lang="en-US" sz="1000" u="sng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165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237829"/>
              </p:ext>
            </p:extLst>
          </p:nvPr>
        </p:nvGraphicFramePr>
        <p:xfrm>
          <a:off x="2601533" y="1277081"/>
          <a:ext cx="2601532" cy="25001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01532"/>
              </a:tblGrid>
              <a:tr h="27130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Project:   </a:t>
                      </a:r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835">
                <a:tc>
                  <a:txBody>
                    <a:bodyPr/>
                    <a:lstStyle/>
                    <a:p>
                      <a:pPr marL="0" marR="0" indent="0" algn="l" defTabSz="1036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TO </a:t>
                      </a:r>
                      <a:endParaRPr lang="en-US" sz="1000" dirty="0" smtClean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39251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BY: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26544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Measures/Targets: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7266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Project Leader, Team Members: 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439248"/>
              </p:ext>
            </p:extLst>
          </p:nvPr>
        </p:nvGraphicFramePr>
        <p:xfrm>
          <a:off x="5420692" y="1297350"/>
          <a:ext cx="2325157" cy="249375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25157"/>
              </a:tblGrid>
              <a:tr h="355117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Project:  </a:t>
                      </a:r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467">
                <a:tc>
                  <a:txBody>
                    <a:bodyPr/>
                    <a:lstStyle/>
                    <a:p>
                      <a:pPr marL="0" marR="0" indent="0" algn="l" defTabSz="1036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TO: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 </a:t>
                      </a:r>
                      <a:endParaRPr lang="en-US" sz="1000" dirty="0" smtClean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8079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BY: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en-US" sz="1000" dirty="0" smtClean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22734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Measures/Targets: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61559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Project Leader, Team Members:  </a:t>
                      </a:r>
                    </a:p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712734"/>
              </p:ext>
            </p:extLst>
          </p:nvPr>
        </p:nvGraphicFramePr>
        <p:xfrm>
          <a:off x="25864" y="4052762"/>
          <a:ext cx="2562789" cy="242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62789"/>
              </a:tblGrid>
              <a:tr h="245558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Project:   </a:t>
                      </a:r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283">
                <a:tc>
                  <a:txBody>
                    <a:bodyPr/>
                    <a:lstStyle/>
                    <a:p>
                      <a:pPr marL="0" marR="0" indent="0" algn="l" defTabSz="1036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TO: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en-US" sz="1000" dirty="0" smtClean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1575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BY:  </a:t>
                      </a:r>
                      <a:endParaRPr lang="en-US" sz="1000" dirty="0" smtClean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66217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Measures/Targets: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4119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Project Leader, Team Members:  </a:t>
                      </a:r>
                    </a:p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787222"/>
              </p:ext>
            </p:extLst>
          </p:nvPr>
        </p:nvGraphicFramePr>
        <p:xfrm>
          <a:off x="2755685" y="4052762"/>
          <a:ext cx="2325157" cy="242647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25157"/>
              </a:tblGrid>
              <a:tr h="19239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Project:   </a:t>
                      </a:r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867">
                <a:tc>
                  <a:txBody>
                    <a:bodyPr/>
                    <a:lstStyle/>
                    <a:p>
                      <a:pPr marL="0" marR="0" indent="0" algn="l" defTabSz="1036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TO: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 </a:t>
                      </a:r>
                      <a:endParaRPr lang="en-US" sz="1000" dirty="0" smtClean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52552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BY: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en-US" sz="1000" dirty="0" smtClean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5456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Measures/Targets: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12105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Project Leader, Team Members:  </a:t>
                      </a:r>
                    </a:p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973262"/>
              </p:ext>
            </p:extLst>
          </p:nvPr>
        </p:nvGraphicFramePr>
        <p:xfrm>
          <a:off x="5423192" y="4073030"/>
          <a:ext cx="2526490" cy="23464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26490"/>
              </a:tblGrid>
              <a:tr h="287598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Project: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 </a:t>
                      </a:r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487">
                <a:tc>
                  <a:txBody>
                    <a:bodyPr/>
                    <a:lstStyle/>
                    <a:p>
                      <a:pPr marL="0" marR="0" indent="0" algn="l" defTabSz="1036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TO: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en-US" sz="1000" dirty="0" smtClean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71532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BY: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en-US" sz="1000" baseline="0" dirty="0" smtClean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8569">
                <a:tc>
                  <a:txBody>
                    <a:bodyPr/>
                    <a:lstStyle/>
                    <a:p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Measures/Targets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00" dirty="0" smtClean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6167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Project Leader, Team Members:  </a:t>
                      </a:r>
                    </a:p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9" name="Rectangle 68"/>
          <p:cNvSpPr/>
          <p:nvPr/>
        </p:nvSpPr>
        <p:spPr>
          <a:xfrm>
            <a:off x="8329396" y="777271"/>
            <a:ext cx="16714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cs typeface="Arial" panose="020B0604020202020204" pitchFamily="34" charset="0"/>
              </a:rPr>
              <a:t>OUTCOMES</a:t>
            </a:r>
          </a:p>
        </p:txBody>
      </p:sp>
      <p:sp>
        <p:nvSpPr>
          <p:cNvPr id="75" name="Rectangle 74"/>
          <p:cNvSpPr/>
          <p:nvPr/>
        </p:nvSpPr>
        <p:spPr>
          <a:xfrm>
            <a:off x="3048647" y="490204"/>
            <a:ext cx="12829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DRIVERS</a:t>
            </a:r>
            <a:endParaRPr lang="en-US" sz="2400" b="1" dirty="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p:sp>
        <p:nvSpPr>
          <p:cNvPr id="84" name="Left Brace 83"/>
          <p:cNvSpPr/>
          <p:nvPr/>
        </p:nvSpPr>
        <p:spPr>
          <a:xfrm rot="5400000">
            <a:off x="3678697" y="-2786445"/>
            <a:ext cx="446675" cy="7834043"/>
          </a:xfrm>
          <a:prstGeom prst="leftBrace">
            <a:avLst>
              <a:gd name="adj1" fmla="val 275972"/>
              <a:gd name="adj2" fmla="val 45512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Left Brace 84"/>
          <p:cNvSpPr/>
          <p:nvPr/>
        </p:nvSpPr>
        <p:spPr>
          <a:xfrm rot="5400000">
            <a:off x="8976884" y="456316"/>
            <a:ext cx="319355" cy="2114552"/>
          </a:xfrm>
          <a:prstGeom prst="leftBrace">
            <a:avLst>
              <a:gd name="adj1" fmla="val 92162"/>
              <a:gd name="adj2" fmla="val 4513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88" name="Straight Arrow Connector 87"/>
          <p:cNvCxnSpPr>
            <a:stCxn id="7" idx="2"/>
          </p:cNvCxnSpPr>
          <p:nvPr/>
        </p:nvCxnSpPr>
        <p:spPr>
          <a:xfrm>
            <a:off x="1171875" y="3766467"/>
            <a:ext cx="0" cy="306563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30" idx="2"/>
            <a:endCxn id="34" idx="0"/>
          </p:cNvCxnSpPr>
          <p:nvPr/>
        </p:nvCxnSpPr>
        <p:spPr>
          <a:xfrm>
            <a:off x="3902299" y="3777277"/>
            <a:ext cx="15964" cy="275485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31" idx="2"/>
          </p:cNvCxnSpPr>
          <p:nvPr/>
        </p:nvCxnSpPr>
        <p:spPr>
          <a:xfrm>
            <a:off x="6583270" y="3791105"/>
            <a:ext cx="4142" cy="281925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73450"/>
              </p:ext>
            </p:extLst>
          </p:nvPr>
        </p:nvGraphicFramePr>
        <p:xfrm>
          <a:off x="8079285" y="6487027"/>
          <a:ext cx="2133600" cy="901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9429"/>
                <a:gridCol w="560405"/>
                <a:gridCol w="483766"/>
              </a:tblGrid>
              <a:tr h="264191"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b="1" u="none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Culture</a:t>
                      </a:r>
                      <a:r>
                        <a:rPr lang="en-US" sz="1000" b="1" u="none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of Quality Improvement</a:t>
                      </a:r>
                      <a:endParaRPr lang="en-US" sz="1000" b="1" u="none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u="sng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624">
                <a:tc>
                  <a:txBody>
                    <a:bodyPr/>
                    <a:lstStyle/>
                    <a:p>
                      <a:pPr algn="ctr"/>
                      <a:r>
                        <a:rPr lang="en-US" sz="1000" u="sng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Measure</a:t>
                      </a:r>
                      <a:endParaRPr lang="en-US" sz="1000" u="sng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u="sng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Baseline</a:t>
                      </a:r>
                      <a:endParaRPr lang="en-US" sz="1000" u="sng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u="sng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Target</a:t>
                      </a:r>
                      <a:endParaRPr lang="en-US" sz="1000" u="sng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299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40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194089" y="6488113"/>
            <a:ext cx="5124141" cy="12674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Key Learnings/Directions</a:t>
            </a:r>
            <a:endParaRPr lang="en-US" sz="20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endParaRPr lang="en-US" sz="24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5" name="Right Arrow Callout 74"/>
          <p:cNvSpPr/>
          <p:nvPr/>
        </p:nvSpPr>
        <p:spPr>
          <a:xfrm>
            <a:off x="24722" y="894601"/>
            <a:ext cx="6850980" cy="5452465"/>
          </a:xfrm>
          <a:prstGeom prst="rightArrowCallout">
            <a:avLst>
              <a:gd name="adj1" fmla="val 9987"/>
              <a:gd name="adj2" fmla="val 14354"/>
              <a:gd name="adj3" fmla="val 10479"/>
              <a:gd name="adj4" fmla="val 87588"/>
            </a:avLst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156686"/>
              </p:ext>
            </p:extLst>
          </p:nvPr>
        </p:nvGraphicFramePr>
        <p:xfrm>
          <a:off x="124691" y="1606965"/>
          <a:ext cx="5609682" cy="4618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894"/>
                <a:gridCol w="1869894"/>
                <a:gridCol w="1869894"/>
              </a:tblGrid>
              <a:tr h="2309385">
                <a:tc>
                  <a:txBody>
                    <a:bodyPr/>
                    <a:lstStyle/>
                    <a:p>
                      <a:pPr marL="0" marR="0" indent="0" algn="l" defTabSz="1036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036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9385">
                <a:tc>
                  <a:txBody>
                    <a:bodyPr/>
                    <a:lstStyle/>
                    <a:p>
                      <a:endParaRPr lang="en-US" sz="1800" b="1" dirty="0" smtClean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036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24691" y="146426"/>
            <a:ext cx="97154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cs typeface="Arial" panose="020B0604020202020204" pitchFamily="34" charset="0"/>
              </a:rPr>
              <a:t>Quality Improvement </a:t>
            </a:r>
            <a:r>
              <a:rPr lang="en-US" sz="3600" b="1" dirty="0">
                <a:cs typeface="Arial" panose="020B0604020202020204" pitchFamily="34" charset="0"/>
              </a:rPr>
              <a:t>Scorecard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84875" y="913568"/>
            <a:ext cx="17978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cs typeface="Arial" panose="020B0604020202020204" pitchFamily="34" charset="0"/>
              </a:rPr>
              <a:t>Drivers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65358" y="686880"/>
            <a:ext cx="2660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cs typeface="Arial" panose="020B0604020202020204" pitchFamily="34" charset="0"/>
              </a:rPr>
              <a:t>Outcomes</a:t>
            </a:r>
          </a:p>
        </p:txBody>
      </p:sp>
      <p:sp>
        <p:nvSpPr>
          <p:cNvPr id="76" name="Rectangle 75"/>
          <p:cNvSpPr/>
          <p:nvPr/>
        </p:nvSpPr>
        <p:spPr>
          <a:xfrm>
            <a:off x="49967" y="6485613"/>
            <a:ext cx="5124141" cy="12674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Worth Recognizing: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endParaRPr lang="en-US" sz="20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0" name="Footer Placeholder 79"/>
          <p:cNvSpPr>
            <a:spLocks noGrp="1"/>
          </p:cNvSpPr>
          <p:nvPr>
            <p:ph type="ftr" sz="quarter" idx="11"/>
          </p:nvPr>
        </p:nvSpPr>
        <p:spPr>
          <a:xfrm>
            <a:off x="6875701" y="7341031"/>
            <a:ext cx="3497580" cy="413808"/>
          </a:xfrm>
        </p:spPr>
        <p:txBody>
          <a:bodyPr/>
          <a:lstStyle/>
          <a:p>
            <a:pPr algn="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© 2015 Continual Impact LLC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211361"/>
              </p:ext>
            </p:extLst>
          </p:nvPr>
        </p:nvGraphicFramePr>
        <p:xfrm>
          <a:off x="6467923" y="3989525"/>
          <a:ext cx="2020358" cy="599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7591"/>
                <a:gridCol w="644677"/>
                <a:gridCol w="458090"/>
              </a:tblGrid>
              <a:tr h="184745">
                <a:tc gridSpan="3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4745">
                <a:tc>
                  <a:txBody>
                    <a:bodyPr/>
                    <a:lstStyle/>
                    <a:p>
                      <a:pPr algn="ctr"/>
                      <a:r>
                        <a:rPr lang="en-US" sz="1000" u="sng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Measure</a:t>
                      </a:r>
                      <a:endParaRPr lang="en-US" sz="1000" u="sng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u="sng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Baseline</a:t>
                      </a:r>
                      <a:endParaRPr lang="en-US" sz="1000" u="sng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u="sng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Target</a:t>
                      </a:r>
                      <a:endParaRPr lang="en-US" sz="1000" u="sng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0047">
                <a:tc>
                  <a:txBody>
                    <a:bodyPr/>
                    <a:lstStyle/>
                    <a:p>
                      <a:pPr marL="0" marR="0" indent="0" algn="ctr" defTabSz="1036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u="none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050011"/>
              </p:ext>
            </p:extLst>
          </p:nvPr>
        </p:nvGraphicFramePr>
        <p:xfrm>
          <a:off x="6428526" y="1271655"/>
          <a:ext cx="2008324" cy="1148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9847"/>
                <a:gridCol w="565628"/>
                <a:gridCol w="572849"/>
              </a:tblGrid>
              <a:tr h="146366"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6366">
                <a:tc>
                  <a:txBody>
                    <a:bodyPr/>
                    <a:lstStyle/>
                    <a:p>
                      <a:pPr algn="ctr"/>
                      <a:r>
                        <a:rPr lang="en-US" sz="1000" u="sng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Measure</a:t>
                      </a:r>
                      <a:endParaRPr lang="en-US" sz="1000" u="sng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u="sng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Baseline</a:t>
                      </a:r>
                      <a:endParaRPr lang="en-US" sz="1000" u="sng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u="sng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Target</a:t>
                      </a:r>
                      <a:endParaRPr lang="en-US" sz="1000" u="sng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3134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9596">
                <a:tc gridSpan="3">
                  <a:txBody>
                    <a:bodyPr/>
                    <a:lstStyle/>
                    <a:p>
                      <a:pPr algn="ctr"/>
                      <a:endParaRPr 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1757">
                <a:tc>
                  <a:txBody>
                    <a:bodyPr/>
                    <a:lstStyle/>
                    <a:p>
                      <a:pPr algn="ctr"/>
                      <a:r>
                        <a:rPr lang="en-US" sz="1000" u="sng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Measure</a:t>
                      </a:r>
                      <a:endParaRPr lang="en-US" sz="1000" u="sng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u="sng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Baseline</a:t>
                      </a:r>
                      <a:endParaRPr lang="en-US" sz="1000" u="sng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u="sng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Target</a:t>
                      </a:r>
                      <a:endParaRPr lang="en-US" sz="1000" u="sng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529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403971"/>
              </p:ext>
            </p:extLst>
          </p:nvPr>
        </p:nvGraphicFramePr>
        <p:xfrm>
          <a:off x="6462583" y="5362551"/>
          <a:ext cx="2020358" cy="669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1607"/>
                <a:gridCol w="530661"/>
                <a:gridCol w="458090"/>
              </a:tblGrid>
              <a:tr h="16105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b="1" u="none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Culture</a:t>
                      </a:r>
                      <a:r>
                        <a:rPr lang="en-US" sz="1000" b="1" u="none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of Quality Improvement</a:t>
                      </a:r>
                      <a:endParaRPr lang="en-US" sz="1000" b="1" u="none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u="sng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3030">
                <a:tc>
                  <a:txBody>
                    <a:bodyPr/>
                    <a:lstStyle/>
                    <a:p>
                      <a:pPr algn="ctr"/>
                      <a:r>
                        <a:rPr lang="en-US" sz="1000" u="sng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Measure</a:t>
                      </a:r>
                      <a:endParaRPr lang="en-US" sz="1000" u="sng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u="sng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Baseline</a:t>
                      </a:r>
                      <a:endParaRPr lang="en-US" sz="1000" u="sng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u="sng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Target</a:t>
                      </a:r>
                      <a:endParaRPr lang="en-US" sz="1000" u="sng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25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% of staff involved in QI</a:t>
                      </a:r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8079" marR="18079" marT="9039" marB="90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268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I Plan &amp; Scorecard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EBB5EDBC-2C3A-4D91-AEA2-31A461EAFDF4}" vid="{09E4A86C-3004-411C-B5B1-11A6D23101A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QI Plan &amp; Scorecard Template</Template>
  <TotalTime>3</TotalTime>
  <Words>214</Words>
  <Application>Microsoft Office PowerPoint</Application>
  <PresentationFormat>Custom</PresentationFormat>
  <Paragraphs>117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QI Plan &amp; Scorecard Template</vt:lpstr>
      <vt:lpstr>PowerPoint Presentation</vt:lpstr>
      <vt:lpstr>PowerPoint Presentation</vt:lpstr>
    </vt:vector>
  </TitlesOfParts>
  <Company>County Of Albany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Compton, Christine</dc:creator>
  <cp:lastModifiedBy>Compton, Christine</cp:lastModifiedBy>
  <cp:revision>1</cp:revision>
  <cp:lastPrinted>2015-09-11T22:40:59Z</cp:lastPrinted>
  <dcterms:created xsi:type="dcterms:W3CDTF">2016-06-10T18:12:50Z</dcterms:created>
  <dcterms:modified xsi:type="dcterms:W3CDTF">2016-06-10T18:16:08Z</dcterms:modified>
</cp:coreProperties>
</file>