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8" r:id="rId3"/>
    <p:sldMasterId id="2147483700" r:id="rId4"/>
    <p:sldMasterId id="2147483702" r:id="rId5"/>
    <p:sldMasterId id="2147483704" r:id="rId6"/>
    <p:sldMasterId id="2147483706" r:id="rId7"/>
    <p:sldMasterId id="2147483708" r:id="rId8"/>
    <p:sldMasterId id="2147483710" r:id="rId9"/>
    <p:sldMasterId id="2147483712" r:id="rId10"/>
    <p:sldMasterId id="2147483714" r:id="rId11"/>
    <p:sldMasterId id="2147483716" r:id="rId12"/>
    <p:sldMasterId id="2147483718" r:id="rId13"/>
    <p:sldMasterId id="2147483720" r:id="rId14"/>
    <p:sldMasterId id="2147483722" r:id="rId15"/>
    <p:sldMasterId id="2147483724" r:id="rId16"/>
    <p:sldMasterId id="2147483726" r:id="rId17"/>
    <p:sldMasterId id="2147483728" r:id="rId18"/>
    <p:sldMasterId id="2147483730" r:id="rId19"/>
    <p:sldMasterId id="2147483732" r:id="rId20"/>
  </p:sldMasterIdLst>
  <p:notesMasterIdLst>
    <p:notesMasterId r:id="rId56"/>
  </p:notesMasterIdLst>
  <p:sldIdLst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71" r:id="rId40"/>
    <p:sldId id="282" r:id="rId41"/>
    <p:sldId id="272" r:id="rId42"/>
    <p:sldId id="281" r:id="rId43"/>
    <p:sldId id="280" r:id="rId44"/>
    <p:sldId id="263" r:id="rId45"/>
    <p:sldId id="267" r:id="rId46"/>
    <p:sldId id="275" r:id="rId47"/>
    <p:sldId id="260" r:id="rId48"/>
    <p:sldId id="279" r:id="rId49"/>
    <p:sldId id="269" r:id="rId50"/>
    <p:sldId id="268" r:id="rId51"/>
    <p:sldId id="278" r:id="rId52"/>
    <p:sldId id="266" r:id="rId53"/>
    <p:sldId id="270" r:id="rId54"/>
    <p:sldId id="27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00" autoAdjust="0"/>
    <p:restoredTop sz="79243" autoAdjust="0"/>
  </p:normalViewPr>
  <p:slideViewPr>
    <p:cSldViewPr>
      <p:cViewPr varScale="1">
        <p:scale>
          <a:sx n="86" d="100"/>
          <a:sy n="86" d="100"/>
        </p:scale>
        <p:origin x="-4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F36B-DF31-4DEE-862F-73248EE157D3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85B1-7706-4908-946D-AF0C38807E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706"/>
            <a:fld id="{2E51C491-5846-4A5F-A95A-98069A6BE48B}" type="slidenum">
              <a:rPr lang="en-US">
                <a:solidFill>
                  <a:prstClr val="black"/>
                </a:solidFill>
              </a:rPr>
              <a:pPr defTabSz="921706"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898" y="687049"/>
            <a:ext cx="4630534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370" y="4344026"/>
            <a:ext cx="5019261" cy="4112926"/>
          </a:xfrm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8FDC9-6BD8-40B3-A243-5E68983FADD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766" y="410669"/>
            <a:ext cx="2469512" cy="1830049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4" y="2560638"/>
            <a:ext cx="6035675" cy="5897562"/>
          </a:xfrm>
        </p:spPr>
        <p:txBody>
          <a:bodyPr/>
          <a:lstStyle/>
          <a:p>
            <a:pPr marL="171447" indent="-171447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6AE5-820C-4631-A111-E8834A86E71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6AE5-820C-4631-A111-E8834A86E71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125AA-CFC2-4484-99FD-4B16ED0D3E4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8FDC9-6BD8-40B3-A243-5E68983FADD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766" y="410669"/>
            <a:ext cx="2469512" cy="1830049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4" y="2560638"/>
            <a:ext cx="6035675" cy="5897562"/>
          </a:xfrm>
        </p:spPr>
        <p:txBody>
          <a:bodyPr/>
          <a:lstStyle/>
          <a:p>
            <a:pPr marL="171447" indent="-171447"/>
            <a:endParaRPr lang="en-US" baseline="0" dirty="0" smtClean="0">
              <a:latin typeface="Times New Roman" pitchFamily="18" charset="0"/>
            </a:endParaRPr>
          </a:p>
          <a:p>
            <a:pPr marL="171447" indent="-171447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8FDC9-6BD8-40B3-A243-5E68983FADD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766" y="410669"/>
            <a:ext cx="2469512" cy="1830049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4" y="2560638"/>
            <a:ext cx="6035675" cy="5897562"/>
          </a:xfrm>
        </p:spPr>
        <p:txBody>
          <a:bodyPr/>
          <a:lstStyle/>
          <a:p>
            <a:pPr marL="171447" indent="-171447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706"/>
            <a:fld id="{E8A54822-6762-46B0-BF54-5D79B89D3D38}" type="slidenum">
              <a:rPr lang="en-US">
                <a:solidFill>
                  <a:prstClr val="black"/>
                </a:solidFill>
              </a:rPr>
              <a:pPr defTabSz="921706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970213"/>
            <a:ext cx="3276600" cy="457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113213" y="1068388"/>
            <a:ext cx="4725987" cy="1828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521" name="Picture 17" descr="publichealthlogo.png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1066800" cy="957263"/>
          </a:xfrm>
          <a:prstGeom prst="rect">
            <a:avLst/>
          </a:prstGeom>
          <a:noFill/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048000" y="6315075"/>
            <a:ext cx="3886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4C5050"/>
                </a:solidFill>
              </a:rPr>
              <a:t>The National Connection for Local Public Health</a:t>
            </a:r>
            <a:endParaRPr lang="en-US" sz="1100" i="1" dirty="0">
              <a:solidFill>
                <a:srgbClr val="4C5050"/>
              </a:solidFill>
              <a:latin typeface="Time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B61C-EFD2-48D0-B6F5-20847B350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A2B96-47BA-4DDD-AD00-823968589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E3B6DF-9011-4FB9-9CC5-1E1B3F1467A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957762-A867-46E9-960E-E5BC2123CD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170F19-E66B-45DC-B8EC-3D6F9CE20E5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170F19-E66B-45DC-B8EC-3D6F9CE20E5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 descr="footer2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6113"/>
            <a:ext cx="9144000" cy="979487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" y="1676400"/>
            <a:ext cx="853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C505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49" name="Picture 25" descr="logo.png   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370513"/>
            <a:ext cx="1905000" cy="649287"/>
          </a:xfrm>
          <a:prstGeom prst="rect">
            <a:avLst/>
          </a:prstGeom>
          <a:solidFill>
            <a:srgbClr val="008B99"/>
          </a:solidFill>
        </p:spPr>
      </p:pic>
      <p:pic>
        <p:nvPicPr>
          <p:cNvPr id="1050" name="Picture 26" descr="header1.png                                                    0022092FVervaine                       BAE2D15D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9144000" cy="981075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008B99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666A6A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477000" y="6096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4C5050"/>
                </a:solidFill>
              </a:rPr>
              <a:t>Monday, March 1, 2010</a:t>
            </a:r>
            <a:endParaRPr lang="en-US" sz="1100" dirty="0">
              <a:solidFill>
                <a:srgbClr val="4C5050"/>
              </a:solidFill>
              <a:latin typeface="Time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666A6A"/>
              </a:solidFill>
              <a:latin typeface="Time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533400"/>
            <a:ext cx="8461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ct val="12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2pPr>
      <a:lvl3pPr marL="977900" indent="-635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wmf"/><Relationship Id="rId18" Type="http://schemas.openxmlformats.org/officeDocument/2006/relationships/image" Target="../media/image33.wmf"/><Relationship Id="rId26" Type="http://schemas.openxmlformats.org/officeDocument/2006/relationships/image" Target="../media/image41.wmf"/><Relationship Id="rId3" Type="http://schemas.openxmlformats.org/officeDocument/2006/relationships/image" Target="../media/image18.png"/><Relationship Id="rId21" Type="http://schemas.openxmlformats.org/officeDocument/2006/relationships/image" Target="../media/image36.wmf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17" Type="http://schemas.openxmlformats.org/officeDocument/2006/relationships/image" Target="../media/image32.wmf"/><Relationship Id="rId25" Type="http://schemas.openxmlformats.org/officeDocument/2006/relationships/image" Target="../media/image40.wmf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1.wmf"/><Relationship Id="rId20" Type="http://schemas.openxmlformats.org/officeDocument/2006/relationships/image" Target="../media/image35.wmf"/><Relationship Id="rId29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wmf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wmf"/><Relationship Id="rId23" Type="http://schemas.openxmlformats.org/officeDocument/2006/relationships/image" Target="../media/image38.wmf"/><Relationship Id="rId28" Type="http://schemas.openxmlformats.org/officeDocument/2006/relationships/image" Target="../media/image43.wmf"/><Relationship Id="rId10" Type="http://schemas.openxmlformats.org/officeDocument/2006/relationships/image" Target="../media/image25.png"/><Relationship Id="rId19" Type="http://schemas.openxmlformats.org/officeDocument/2006/relationships/image" Target="../media/image34.wmf"/><Relationship Id="rId31" Type="http://schemas.openxmlformats.org/officeDocument/2006/relationships/image" Target="../media/image46.w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wmf"/><Relationship Id="rId22" Type="http://schemas.openxmlformats.org/officeDocument/2006/relationships/image" Target="../media/image37.wmf"/><Relationship Id="rId27" Type="http://schemas.openxmlformats.org/officeDocument/2006/relationships/image" Target="../media/image42.wmf"/><Relationship Id="rId30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imgres?imgurl=http://maryanncp.files.wordpress.com/2009/06/clip-art0020.jpg&amp;imgrefurl=http://mphso.blogspot.com/2010/03/march-2010-meeting.html&amp;usg=__9-h2DrTW56KVMxtVWzOJmmxbBA0=&amp;h=766&amp;w=736&amp;sz=185&amp;hl=en&amp;start=40&amp;zoom=1&amp;tbnid=DuRM-_-a3fthfM:&amp;tbnh=142&amp;tbnw=136&amp;prev=/images?q=meeting+clip+art&amp;start=20&amp;hl=en&amp;sa=N&amp;gbv=2&amp;tbs=isch:1&amp;itbs=1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imgres?imgurl=http://images.clipartof.com/small/18553-Clipart-Illustration-Of-A-Group-Of-Black-People-Seated-And-Holding-A-Meeting-At-A-Round-White-Conference-Table-In-A-Room-With-Yellow-Or-Orange-Carpet.jpg&amp;imgrefurl=http://www.clipartof.com/details/clipart/18553.html&amp;usg=__pkfAjZ89Vf1aXPMMDD_YGzkuWjg=&amp;h=338&amp;w=450&amp;sz=59&amp;hl=en&amp;start=29&amp;zoom=1&amp;tbnid=_C3flDe8JG4xaM:&amp;tbnh=95&amp;tbnw=127&amp;prev=/images?q=meeting+clip+art&amp;start=20&amp;hl=en&amp;sa=N&amp;gbv=2&amp;tbs=isch:1&amp;itbs=1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wmf"/><Relationship Id="rId18" Type="http://schemas.openxmlformats.org/officeDocument/2006/relationships/image" Target="../media/image33.wmf"/><Relationship Id="rId26" Type="http://schemas.openxmlformats.org/officeDocument/2006/relationships/image" Target="../media/image41.wmf"/><Relationship Id="rId3" Type="http://schemas.openxmlformats.org/officeDocument/2006/relationships/image" Target="../media/image18.png"/><Relationship Id="rId21" Type="http://schemas.openxmlformats.org/officeDocument/2006/relationships/image" Target="../media/image36.wmf"/><Relationship Id="rId34" Type="http://schemas.openxmlformats.org/officeDocument/2006/relationships/image" Target="../media/image49.png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17" Type="http://schemas.openxmlformats.org/officeDocument/2006/relationships/image" Target="../media/image32.wmf"/><Relationship Id="rId25" Type="http://schemas.openxmlformats.org/officeDocument/2006/relationships/image" Target="../media/image40.wmf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1.wmf"/><Relationship Id="rId20" Type="http://schemas.openxmlformats.org/officeDocument/2006/relationships/image" Target="../media/image35.wmf"/><Relationship Id="rId29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wmf"/><Relationship Id="rId32" Type="http://schemas.openxmlformats.org/officeDocument/2006/relationships/image" Target="../media/image47.png"/><Relationship Id="rId5" Type="http://schemas.openxmlformats.org/officeDocument/2006/relationships/image" Target="../media/image20.png"/><Relationship Id="rId15" Type="http://schemas.openxmlformats.org/officeDocument/2006/relationships/image" Target="../media/image30.wmf"/><Relationship Id="rId23" Type="http://schemas.openxmlformats.org/officeDocument/2006/relationships/image" Target="../media/image38.wmf"/><Relationship Id="rId28" Type="http://schemas.openxmlformats.org/officeDocument/2006/relationships/image" Target="../media/image43.wmf"/><Relationship Id="rId10" Type="http://schemas.openxmlformats.org/officeDocument/2006/relationships/image" Target="../media/image25.png"/><Relationship Id="rId19" Type="http://schemas.openxmlformats.org/officeDocument/2006/relationships/image" Target="../media/image34.wmf"/><Relationship Id="rId31" Type="http://schemas.openxmlformats.org/officeDocument/2006/relationships/image" Target="../media/image46.w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wmf"/><Relationship Id="rId22" Type="http://schemas.openxmlformats.org/officeDocument/2006/relationships/image" Target="../media/image37.wmf"/><Relationship Id="rId27" Type="http://schemas.openxmlformats.org/officeDocument/2006/relationships/image" Target="../media/image42.wmf"/><Relationship Id="rId30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307387" cy="1828800"/>
          </a:xfrm>
        </p:spPr>
        <p:txBody>
          <a:bodyPr/>
          <a:lstStyle/>
          <a:p>
            <a:r>
              <a:rPr lang="en-US" sz="3600" b="1" dirty="0" smtClean="0"/>
              <a:t>MAPP &amp; Unnatural Causes:                A Strategic Approach to Tackling Health Inequities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99118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DADDDC">
                    <a:lumMod val="50000"/>
                  </a:srgbClr>
                </a:solidFill>
              </a:rPr>
              <a:t>Julia Joh Elligers, MPH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DADDDC">
                    <a:lumMod val="50000"/>
                  </a:srgbClr>
                </a:solidFill>
              </a:rPr>
              <a:t>National Association of County &amp; City Health Officials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DADDDC">
                    <a:lumMod val="50000"/>
                  </a:srgbClr>
                </a:solidFill>
              </a:rPr>
              <a:t>APHA Annual Meeting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DADDDC">
                    <a:lumMod val="50000"/>
                  </a:srgbClr>
                </a:solidFill>
              </a:rPr>
              <a:t>Wednesday, November 10,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ADDDC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666A6A"/>
              </a:solidFill>
            </a:endParaRPr>
          </a:p>
        </p:txBody>
      </p:sp>
      <p:pic>
        <p:nvPicPr>
          <p:cNvPr id="8" name="Picture 7" descr="NACCHO_tagline_color_pms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5791200"/>
            <a:ext cx="2084832" cy="71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914400"/>
            <a:ext cx="5334000" cy="914400"/>
          </a:xfrm>
        </p:spPr>
        <p:txBody>
          <a:bodyPr/>
          <a:lstStyle/>
          <a:p>
            <a:pPr algn="just"/>
            <a:r>
              <a:rPr lang="en-US" b="1" dirty="0" smtClean="0"/>
              <a:t>Three Keys to MAPP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286000"/>
            <a:ext cx="5334000" cy="3505200"/>
          </a:xfrm>
        </p:spPr>
        <p:txBody>
          <a:bodyPr/>
          <a:lstStyle/>
          <a:p>
            <a:pPr marL="2286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Strategic Thinking</a:t>
            </a:r>
          </a:p>
          <a:p>
            <a:pPr marL="2286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Community Driven Process</a:t>
            </a:r>
          </a:p>
          <a:p>
            <a:pPr marL="228600" indent="-2286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Focus on the Local Public Health System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" name="Picture 20" descr="MCj02506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537" y="2438400"/>
            <a:ext cx="1795463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AutoShape 2"/>
          <p:cNvCxnSpPr>
            <a:cxnSpLocks noChangeShapeType="1"/>
            <a:stCxn id="22754" idx="5"/>
            <a:endCxn id="22900" idx="2"/>
          </p:cNvCxnSpPr>
          <p:nvPr/>
        </p:nvCxnSpPr>
        <p:spPr bwMode="auto">
          <a:xfrm>
            <a:off x="2446338" y="2414588"/>
            <a:ext cx="1951037" cy="232251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1" name="AutoShape 3"/>
          <p:cNvCxnSpPr>
            <a:cxnSpLocks noChangeShapeType="1"/>
            <a:stCxn id="22718" idx="6"/>
            <a:endCxn id="22908" idx="3"/>
          </p:cNvCxnSpPr>
          <p:nvPr/>
        </p:nvCxnSpPr>
        <p:spPr bwMode="auto">
          <a:xfrm flipV="1">
            <a:off x="4984750" y="2114550"/>
            <a:ext cx="3311525" cy="135572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2" name="AutoShape 4"/>
          <p:cNvCxnSpPr>
            <a:cxnSpLocks noChangeShapeType="1"/>
            <a:stCxn id="22654" idx="6"/>
            <a:endCxn id="22896" idx="4"/>
          </p:cNvCxnSpPr>
          <p:nvPr/>
        </p:nvCxnSpPr>
        <p:spPr bwMode="auto">
          <a:xfrm flipV="1">
            <a:off x="3584575" y="5041900"/>
            <a:ext cx="939800" cy="4603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3" name="AutoShape 5"/>
          <p:cNvCxnSpPr>
            <a:cxnSpLocks noChangeShapeType="1"/>
            <a:stCxn id="22718" idx="6"/>
            <a:endCxn id="22781" idx="3"/>
          </p:cNvCxnSpPr>
          <p:nvPr/>
        </p:nvCxnSpPr>
        <p:spPr bwMode="auto">
          <a:xfrm flipV="1">
            <a:off x="4984750" y="2638425"/>
            <a:ext cx="1574800" cy="8318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4" name="AutoShape 6"/>
          <p:cNvCxnSpPr>
            <a:cxnSpLocks noChangeShapeType="1"/>
            <a:stCxn id="22717" idx="7"/>
            <a:endCxn id="22805" idx="3"/>
          </p:cNvCxnSpPr>
          <p:nvPr/>
        </p:nvCxnSpPr>
        <p:spPr bwMode="auto">
          <a:xfrm flipV="1">
            <a:off x="4960938" y="1552575"/>
            <a:ext cx="2197100" cy="176530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5" name="AutoShape 7"/>
          <p:cNvCxnSpPr>
            <a:cxnSpLocks noChangeShapeType="1"/>
            <a:stCxn id="22920" idx="6"/>
            <a:endCxn id="22732" idx="2"/>
          </p:cNvCxnSpPr>
          <p:nvPr/>
        </p:nvCxnSpPr>
        <p:spPr bwMode="auto">
          <a:xfrm>
            <a:off x="2216150" y="998538"/>
            <a:ext cx="3490913" cy="174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6" name="AutoShape 8"/>
          <p:cNvCxnSpPr>
            <a:cxnSpLocks noChangeShapeType="1"/>
            <a:stCxn id="22919" idx="6"/>
            <a:endCxn id="22821" idx="3"/>
          </p:cNvCxnSpPr>
          <p:nvPr/>
        </p:nvCxnSpPr>
        <p:spPr bwMode="auto">
          <a:xfrm>
            <a:off x="2254250" y="1017588"/>
            <a:ext cx="1490663" cy="4508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7" name="AutoShape 9"/>
          <p:cNvCxnSpPr>
            <a:cxnSpLocks noChangeShapeType="1"/>
            <a:stCxn id="22776" idx="6"/>
            <a:endCxn id="22770" idx="3"/>
          </p:cNvCxnSpPr>
          <p:nvPr/>
        </p:nvCxnSpPr>
        <p:spPr bwMode="auto">
          <a:xfrm>
            <a:off x="6934200" y="2641600"/>
            <a:ext cx="1096963" cy="5492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8" name="AutoShape 10"/>
          <p:cNvCxnSpPr>
            <a:cxnSpLocks noChangeShapeType="1"/>
            <a:stCxn id="22717" idx="6"/>
            <a:endCxn id="22768" idx="3"/>
          </p:cNvCxnSpPr>
          <p:nvPr/>
        </p:nvCxnSpPr>
        <p:spPr bwMode="auto">
          <a:xfrm flipV="1">
            <a:off x="5024438" y="3276600"/>
            <a:ext cx="2998787" cy="21590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39" name="AutoShape 11"/>
          <p:cNvCxnSpPr>
            <a:cxnSpLocks noChangeShapeType="1"/>
            <a:stCxn id="22716" idx="5"/>
            <a:endCxn id="22888" idx="4"/>
          </p:cNvCxnSpPr>
          <p:nvPr/>
        </p:nvCxnSpPr>
        <p:spPr bwMode="auto">
          <a:xfrm>
            <a:off x="4995863" y="3709988"/>
            <a:ext cx="2922587" cy="9572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0" name="AutoShape 12"/>
          <p:cNvCxnSpPr>
            <a:cxnSpLocks noChangeShapeType="1"/>
            <a:stCxn id="22716" idx="5"/>
            <a:endCxn id="22743" idx="3"/>
          </p:cNvCxnSpPr>
          <p:nvPr/>
        </p:nvCxnSpPr>
        <p:spPr bwMode="auto">
          <a:xfrm>
            <a:off x="4995863" y="3709988"/>
            <a:ext cx="1727200" cy="12858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1" name="AutoShape 13"/>
          <p:cNvCxnSpPr>
            <a:cxnSpLocks noChangeShapeType="1"/>
            <a:stCxn id="22740" idx="5"/>
            <a:endCxn id="22708" idx="7"/>
          </p:cNvCxnSpPr>
          <p:nvPr/>
        </p:nvCxnSpPr>
        <p:spPr bwMode="auto">
          <a:xfrm rot="16200000" flipH="1">
            <a:off x="7282657" y="4896644"/>
            <a:ext cx="401637" cy="86042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2" name="AutoShape 14"/>
          <p:cNvCxnSpPr>
            <a:cxnSpLocks noChangeShapeType="1"/>
            <a:stCxn id="22707" idx="7"/>
            <a:endCxn id="22882" idx="0"/>
          </p:cNvCxnSpPr>
          <p:nvPr/>
        </p:nvCxnSpPr>
        <p:spPr bwMode="auto">
          <a:xfrm rot="5400000" flipH="1" flipV="1">
            <a:off x="7647781" y="5171282"/>
            <a:ext cx="646113" cy="571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3" name="AutoShape 15"/>
          <p:cNvCxnSpPr>
            <a:cxnSpLocks noChangeShapeType="1"/>
            <a:stCxn id="22765" idx="4"/>
            <a:endCxn id="22826" idx="6"/>
          </p:cNvCxnSpPr>
          <p:nvPr/>
        </p:nvCxnSpPr>
        <p:spPr bwMode="auto">
          <a:xfrm flipH="1">
            <a:off x="6480175" y="3478213"/>
            <a:ext cx="1681163" cy="4714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4" name="AutoShape 16"/>
          <p:cNvCxnSpPr>
            <a:cxnSpLocks noChangeShapeType="1"/>
            <a:stCxn id="22907" idx="5"/>
            <a:endCxn id="22888" idx="7"/>
          </p:cNvCxnSpPr>
          <p:nvPr/>
        </p:nvCxnSpPr>
        <p:spPr bwMode="auto">
          <a:xfrm flipH="1">
            <a:off x="7988300" y="2155825"/>
            <a:ext cx="538163" cy="227012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5" name="AutoShape 17"/>
          <p:cNvCxnSpPr>
            <a:cxnSpLocks noChangeShapeType="1"/>
            <a:stCxn id="22802" idx="5"/>
            <a:endCxn id="22772" idx="5"/>
          </p:cNvCxnSpPr>
          <p:nvPr/>
        </p:nvCxnSpPr>
        <p:spPr bwMode="auto">
          <a:xfrm>
            <a:off x="7475538" y="1689100"/>
            <a:ext cx="628650" cy="14541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6" name="AutoShape 18"/>
          <p:cNvCxnSpPr>
            <a:cxnSpLocks noChangeShapeType="1"/>
            <a:stCxn id="22717" idx="5"/>
            <a:endCxn id="22677" idx="7"/>
          </p:cNvCxnSpPr>
          <p:nvPr/>
        </p:nvCxnSpPr>
        <p:spPr bwMode="auto">
          <a:xfrm>
            <a:off x="4960938" y="3665538"/>
            <a:ext cx="511175" cy="19732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7" name="AutoShape 19"/>
          <p:cNvCxnSpPr>
            <a:cxnSpLocks noChangeShapeType="1"/>
            <a:stCxn id="22672" idx="7"/>
            <a:endCxn id="22828" idx="2"/>
          </p:cNvCxnSpPr>
          <p:nvPr/>
        </p:nvCxnSpPr>
        <p:spPr bwMode="auto">
          <a:xfrm flipV="1">
            <a:off x="5581650" y="3902075"/>
            <a:ext cx="457200" cy="172878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8" name="AutoShape 20"/>
          <p:cNvCxnSpPr>
            <a:cxnSpLocks noChangeShapeType="1"/>
            <a:stCxn id="22826" idx="5"/>
            <a:endCxn id="22746" idx="6"/>
          </p:cNvCxnSpPr>
          <p:nvPr/>
        </p:nvCxnSpPr>
        <p:spPr bwMode="auto">
          <a:xfrm>
            <a:off x="6413500" y="4175125"/>
            <a:ext cx="458788" cy="6286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49" name="AutoShape 21"/>
          <p:cNvCxnSpPr>
            <a:cxnSpLocks noChangeShapeType="1"/>
            <a:stCxn id="22739" idx="6"/>
            <a:endCxn id="22889" idx="4"/>
          </p:cNvCxnSpPr>
          <p:nvPr/>
        </p:nvCxnSpPr>
        <p:spPr bwMode="auto">
          <a:xfrm flipV="1">
            <a:off x="7162800" y="4619625"/>
            <a:ext cx="742950" cy="3333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50" name="AutoShape 22"/>
          <p:cNvCxnSpPr>
            <a:cxnSpLocks noChangeShapeType="1"/>
            <a:stCxn id="22741" idx="3"/>
            <a:endCxn id="22668" idx="6"/>
          </p:cNvCxnSpPr>
          <p:nvPr/>
        </p:nvCxnSpPr>
        <p:spPr bwMode="auto">
          <a:xfrm flipH="1">
            <a:off x="5761038" y="5081588"/>
            <a:ext cx="950912" cy="7508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391400" y="61341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Schools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81000" y="3476625"/>
            <a:ext cx="14478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Dentists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8005763" y="2292350"/>
            <a:ext cx="90963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Labor Unions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419600" y="2238375"/>
            <a:ext cx="16716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Law Enforcement</a:t>
            </a: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733800" y="5046663"/>
            <a:ext cx="16716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Corrections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152400" y="2105025"/>
            <a:ext cx="16716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Faith Instit.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5791200" y="4238625"/>
            <a:ext cx="9096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NGOs</a:t>
            </a: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04800" y="4572000"/>
            <a:ext cx="8334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Labs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5334000" y="1389063"/>
            <a:ext cx="12192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Patient Advocacy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7391400" y="3581400"/>
            <a:ext cx="1600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Tribal Health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228600" y="6248400"/>
            <a:ext cx="16716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City Planners</a:t>
            </a:r>
          </a:p>
        </p:txBody>
      </p:sp>
      <p:cxnSp>
        <p:nvCxnSpPr>
          <p:cNvPr id="22562" name="AutoShape 34"/>
          <p:cNvCxnSpPr>
            <a:cxnSpLocks noChangeShapeType="1"/>
            <a:stCxn id="22682" idx="7"/>
            <a:endCxn id="22552" idx="0"/>
          </p:cNvCxnSpPr>
          <p:nvPr/>
        </p:nvCxnSpPr>
        <p:spPr bwMode="auto">
          <a:xfrm flipV="1">
            <a:off x="776288" y="3476625"/>
            <a:ext cx="328612" cy="56673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3" name="AutoShape 35"/>
          <p:cNvCxnSpPr>
            <a:cxnSpLocks noChangeShapeType="1"/>
            <a:stCxn id="22696" idx="7"/>
            <a:endCxn id="22920" idx="5"/>
          </p:cNvCxnSpPr>
          <p:nvPr/>
        </p:nvCxnSpPr>
        <p:spPr bwMode="auto">
          <a:xfrm flipH="1" flipV="1">
            <a:off x="2162175" y="1157288"/>
            <a:ext cx="1436688" cy="14382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4" name="AutoShape 36"/>
          <p:cNvCxnSpPr>
            <a:cxnSpLocks noChangeShapeType="1"/>
            <a:stCxn id="22642" idx="0"/>
            <a:endCxn id="22860" idx="5"/>
          </p:cNvCxnSpPr>
          <p:nvPr/>
        </p:nvCxnSpPr>
        <p:spPr bwMode="auto">
          <a:xfrm flipH="1" flipV="1">
            <a:off x="1279525" y="3367088"/>
            <a:ext cx="511175" cy="116363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5" name="AutoShape 37"/>
          <p:cNvCxnSpPr>
            <a:cxnSpLocks noChangeShapeType="1"/>
            <a:stCxn id="22794" idx="0"/>
            <a:endCxn id="22752" idx="4"/>
          </p:cNvCxnSpPr>
          <p:nvPr/>
        </p:nvCxnSpPr>
        <p:spPr bwMode="auto">
          <a:xfrm flipH="1" flipV="1">
            <a:off x="2324100" y="2590800"/>
            <a:ext cx="412750" cy="10604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6" name="AutoShape 38"/>
          <p:cNvCxnSpPr>
            <a:cxnSpLocks noChangeShapeType="1"/>
            <a:stCxn id="22753" idx="6"/>
            <a:endCxn id="22695" idx="2"/>
          </p:cNvCxnSpPr>
          <p:nvPr/>
        </p:nvCxnSpPr>
        <p:spPr bwMode="auto">
          <a:xfrm>
            <a:off x="2552700" y="2262188"/>
            <a:ext cx="839788" cy="4492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7" name="AutoShape 39"/>
          <p:cNvCxnSpPr>
            <a:cxnSpLocks noChangeShapeType="1"/>
            <a:stCxn id="22918" idx="2"/>
            <a:endCxn id="22839" idx="7"/>
          </p:cNvCxnSpPr>
          <p:nvPr/>
        </p:nvCxnSpPr>
        <p:spPr bwMode="auto">
          <a:xfrm flipH="1">
            <a:off x="1022350" y="1041400"/>
            <a:ext cx="806450" cy="54451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8" name="AutoShape 40"/>
          <p:cNvCxnSpPr>
            <a:cxnSpLocks noChangeShapeType="1"/>
            <a:stCxn id="22755" idx="2"/>
            <a:endCxn id="22838" idx="6"/>
          </p:cNvCxnSpPr>
          <p:nvPr/>
        </p:nvCxnSpPr>
        <p:spPr bwMode="auto">
          <a:xfrm flipH="1" flipV="1">
            <a:off x="1112838" y="1790700"/>
            <a:ext cx="974725" cy="42862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69" name="AutoShape 41"/>
          <p:cNvCxnSpPr>
            <a:cxnSpLocks noChangeShapeType="1"/>
            <a:stCxn id="22830" idx="2"/>
            <a:endCxn id="22716" idx="6"/>
          </p:cNvCxnSpPr>
          <p:nvPr/>
        </p:nvCxnSpPr>
        <p:spPr bwMode="auto">
          <a:xfrm flipH="1" flipV="1">
            <a:off x="5067300" y="3513138"/>
            <a:ext cx="993775" cy="3444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0" name="AutoShape 42"/>
          <p:cNvCxnSpPr>
            <a:cxnSpLocks noChangeShapeType="1"/>
            <a:stCxn id="22802" idx="3"/>
            <a:endCxn id="22779" idx="7"/>
          </p:cNvCxnSpPr>
          <p:nvPr/>
        </p:nvCxnSpPr>
        <p:spPr bwMode="auto">
          <a:xfrm flipH="1">
            <a:off x="6781800" y="1689100"/>
            <a:ext cx="366713" cy="75088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1" name="AutoShape 43"/>
          <p:cNvCxnSpPr>
            <a:cxnSpLocks noChangeShapeType="1"/>
            <a:stCxn id="22849" idx="7"/>
            <a:endCxn id="22692" idx="3"/>
          </p:cNvCxnSpPr>
          <p:nvPr/>
        </p:nvCxnSpPr>
        <p:spPr bwMode="auto">
          <a:xfrm flipV="1">
            <a:off x="1201738" y="2949575"/>
            <a:ext cx="2219325" cy="277653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2" name="AutoShape 44"/>
          <p:cNvCxnSpPr>
            <a:cxnSpLocks noChangeShapeType="1"/>
            <a:stCxn id="22654" idx="2"/>
            <a:endCxn id="22641" idx="6"/>
          </p:cNvCxnSpPr>
          <p:nvPr/>
        </p:nvCxnSpPr>
        <p:spPr bwMode="auto">
          <a:xfrm flipH="1" flipV="1">
            <a:off x="2052638" y="4846638"/>
            <a:ext cx="1071562" cy="65563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3" name="AutoShape 45"/>
          <p:cNvCxnSpPr>
            <a:cxnSpLocks noChangeShapeType="1"/>
            <a:stCxn id="22849" idx="0"/>
            <a:endCxn id="22678" idx="4"/>
          </p:cNvCxnSpPr>
          <p:nvPr/>
        </p:nvCxnSpPr>
        <p:spPr bwMode="auto">
          <a:xfrm flipH="1" flipV="1">
            <a:off x="736600" y="4530725"/>
            <a:ext cx="317500" cy="110966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4" name="AutoShape 46"/>
          <p:cNvCxnSpPr>
            <a:cxnSpLocks noChangeShapeType="1"/>
            <a:stCxn id="22831" idx="7"/>
            <a:endCxn id="22781" idx="3"/>
          </p:cNvCxnSpPr>
          <p:nvPr/>
        </p:nvCxnSpPr>
        <p:spPr bwMode="auto">
          <a:xfrm flipV="1">
            <a:off x="6265863" y="2638425"/>
            <a:ext cx="293687" cy="108426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5" name="AutoShape 47"/>
          <p:cNvCxnSpPr>
            <a:cxnSpLocks noChangeShapeType="1"/>
            <a:stCxn id="22728" idx="6"/>
            <a:endCxn id="22808" idx="3"/>
          </p:cNvCxnSpPr>
          <p:nvPr/>
        </p:nvCxnSpPr>
        <p:spPr bwMode="auto">
          <a:xfrm>
            <a:off x="6091238" y="1098550"/>
            <a:ext cx="1077912" cy="32226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6" name="AutoShape 48"/>
          <p:cNvCxnSpPr>
            <a:cxnSpLocks noChangeShapeType="1"/>
            <a:stCxn id="22785" idx="5"/>
            <a:endCxn id="22559" idx="0"/>
          </p:cNvCxnSpPr>
          <p:nvPr/>
        </p:nvCxnSpPr>
        <p:spPr bwMode="auto">
          <a:xfrm rot="5400000" flipH="1">
            <a:off x="5722250" y="1610413"/>
            <a:ext cx="1128215" cy="685516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7" name="AutoShape 49"/>
          <p:cNvCxnSpPr>
            <a:cxnSpLocks noChangeShapeType="1"/>
            <a:stCxn id="22817" idx="6"/>
            <a:endCxn id="22729" idx="2"/>
          </p:cNvCxnSpPr>
          <p:nvPr/>
        </p:nvCxnSpPr>
        <p:spPr bwMode="auto">
          <a:xfrm flipV="1">
            <a:off x="4048125" y="1076325"/>
            <a:ext cx="1620838" cy="3873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8" name="AutoShape 50"/>
          <p:cNvCxnSpPr>
            <a:cxnSpLocks noChangeShapeType="1"/>
            <a:stCxn id="22850" idx="6"/>
            <a:endCxn id="22718" idx="3"/>
          </p:cNvCxnSpPr>
          <p:nvPr/>
        </p:nvCxnSpPr>
        <p:spPr bwMode="auto">
          <a:xfrm flipV="1">
            <a:off x="1225550" y="3622675"/>
            <a:ext cx="3432175" cy="228600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79" name="AutoShape 51"/>
          <p:cNvCxnSpPr>
            <a:cxnSpLocks noChangeShapeType="1"/>
            <a:stCxn id="22817" idx="5"/>
            <a:endCxn id="22871" idx="2"/>
          </p:cNvCxnSpPr>
          <p:nvPr/>
        </p:nvCxnSpPr>
        <p:spPr bwMode="auto">
          <a:xfrm>
            <a:off x="3994150" y="1644650"/>
            <a:ext cx="1046163" cy="29210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0" name="AutoShape 52"/>
          <p:cNvCxnSpPr>
            <a:cxnSpLocks noChangeShapeType="1"/>
            <a:stCxn id="22896" idx="2"/>
            <a:endCxn id="22789" idx="5"/>
          </p:cNvCxnSpPr>
          <p:nvPr/>
        </p:nvCxnSpPr>
        <p:spPr bwMode="auto">
          <a:xfrm flipH="1" flipV="1">
            <a:off x="2938463" y="4095750"/>
            <a:ext cx="1420812" cy="7175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1" name="AutoShape 53"/>
          <p:cNvCxnSpPr>
            <a:cxnSpLocks noChangeShapeType="1"/>
            <a:stCxn id="22644" idx="6"/>
            <a:endCxn id="22719" idx="3"/>
          </p:cNvCxnSpPr>
          <p:nvPr/>
        </p:nvCxnSpPr>
        <p:spPr bwMode="auto">
          <a:xfrm flipV="1">
            <a:off x="1936750" y="3579813"/>
            <a:ext cx="2728913" cy="11969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2" name="AutoShape 54"/>
          <p:cNvCxnSpPr>
            <a:cxnSpLocks noChangeShapeType="1"/>
            <a:stCxn id="22657" idx="6"/>
            <a:endCxn id="22717" idx="3"/>
          </p:cNvCxnSpPr>
          <p:nvPr/>
        </p:nvCxnSpPr>
        <p:spPr bwMode="auto">
          <a:xfrm flipV="1">
            <a:off x="3476625" y="3665538"/>
            <a:ext cx="1177925" cy="17668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3" name="AutoShape 55"/>
          <p:cNvCxnSpPr>
            <a:cxnSpLocks noChangeShapeType="1"/>
            <a:stCxn id="22900" idx="6"/>
            <a:endCxn id="22717" idx="4"/>
          </p:cNvCxnSpPr>
          <p:nvPr/>
        </p:nvCxnSpPr>
        <p:spPr bwMode="auto">
          <a:xfrm flipV="1">
            <a:off x="4556125" y="3738563"/>
            <a:ext cx="252413" cy="99853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4" name="AutoShape 56"/>
          <p:cNvCxnSpPr>
            <a:cxnSpLocks noChangeShapeType="1"/>
            <a:stCxn id="22719" idx="3"/>
            <a:endCxn id="22791" idx="6"/>
          </p:cNvCxnSpPr>
          <p:nvPr/>
        </p:nvCxnSpPr>
        <p:spPr bwMode="auto">
          <a:xfrm flipH="1">
            <a:off x="2935288" y="3579813"/>
            <a:ext cx="1730375" cy="27146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5" name="AutoShape 57"/>
          <p:cNvCxnSpPr>
            <a:cxnSpLocks noChangeShapeType="1"/>
            <a:stCxn id="22720" idx="7"/>
            <a:endCxn id="22870" idx="4"/>
          </p:cNvCxnSpPr>
          <p:nvPr/>
        </p:nvCxnSpPr>
        <p:spPr bwMode="auto">
          <a:xfrm flipV="1">
            <a:off x="4859338" y="2244725"/>
            <a:ext cx="377825" cy="107473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6" name="AutoShape 58"/>
          <p:cNvCxnSpPr>
            <a:cxnSpLocks noChangeShapeType="1"/>
            <a:stCxn id="22692" idx="6"/>
            <a:endCxn id="22716" idx="1"/>
          </p:cNvCxnSpPr>
          <p:nvPr/>
        </p:nvCxnSpPr>
        <p:spPr bwMode="auto">
          <a:xfrm>
            <a:off x="3778250" y="2770188"/>
            <a:ext cx="874713" cy="544512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7" name="AutoShape 59"/>
          <p:cNvCxnSpPr>
            <a:cxnSpLocks noChangeShapeType="1"/>
            <a:stCxn id="22696" idx="7"/>
            <a:endCxn id="22815" idx="4"/>
          </p:cNvCxnSpPr>
          <p:nvPr/>
        </p:nvCxnSpPr>
        <p:spPr bwMode="auto">
          <a:xfrm flipV="1">
            <a:off x="3598863" y="1830388"/>
            <a:ext cx="288925" cy="7651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8" name="AutoShape 60"/>
          <p:cNvCxnSpPr>
            <a:cxnSpLocks noChangeShapeType="1"/>
            <a:stCxn id="22727" idx="4"/>
            <a:endCxn id="22834" idx="1"/>
          </p:cNvCxnSpPr>
          <p:nvPr/>
        </p:nvCxnSpPr>
        <p:spPr bwMode="auto">
          <a:xfrm>
            <a:off x="5891213" y="1397000"/>
            <a:ext cx="225425" cy="23272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89" name="AutoShape 61"/>
          <p:cNvCxnSpPr>
            <a:cxnSpLocks noChangeShapeType="1"/>
            <a:stCxn id="22875" idx="7"/>
            <a:endCxn id="22730" idx="3"/>
          </p:cNvCxnSpPr>
          <p:nvPr/>
        </p:nvCxnSpPr>
        <p:spPr bwMode="auto">
          <a:xfrm flipV="1">
            <a:off x="5249863" y="1185863"/>
            <a:ext cx="482600" cy="57308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0" name="AutoShape 62"/>
          <p:cNvCxnSpPr>
            <a:cxnSpLocks noChangeShapeType="1"/>
            <a:stCxn id="22728" idx="4"/>
            <a:endCxn id="22718" idx="7"/>
          </p:cNvCxnSpPr>
          <p:nvPr/>
        </p:nvCxnSpPr>
        <p:spPr bwMode="auto">
          <a:xfrm flipH="1">
            <a:off x="4929188" y="1344613"/>
            <a:ext cx="946150" cy="19716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1" name="AutoShape 63"/>
          <p:cNvCxnSpPr>
            <a:cxnSpLocks noChangeShapeType="1"/>
            <a:stCxn id="22816" idx="4"/>
            <a:endCxn id="22723" idx="7"/>
          </p:cNvCxnSpPr>
          <p:nvPr/>
        </p:nvCxnSpPr>
        <p:spPr bwMode="auto">
          <a:xfrm>
            <a:off x="3875088" y="1776413"/>
            <a:ext cx="900112" cy="15430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2" name="AutoShape 64"/>
          <p:cNvCxnSpPr>
            <a:cxnSpLocks noChangeShapeType="1"/>
            <a:stCxn id="22920" idx="6"/>
            <a:endCxn id="22725" idx="7"/>
          </p:cNvCxnSpPr>
          <p:nvPr/>
        </p:nvCxnSpPr>
        <p:spPr bwMode="auto">
          <a:xfrm>
            <a:off x="2216150" y="998538"/>
            <a:ext cx="2516188" cy="2327275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3" name="AutoShape 65"/>
          <p:cNvCxnSpPr>
            <a:cxnSpLocks noChangeShapeType="1"/>
            <a:stCxn id="22794" idx="2"/>
            <a:endCxn id="22837" idx="4"/>
          </p:cNvCxnSpPr>
          <p:nvPr/>
        </p:nvCxnSpPr>
        <p:spPr bwMode="auto">
          <a:xfrm flipH="1" flipV="1">
            <a:off x="915988" y="2135188"/>
            <a:ext cx="1719262" cy="16573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4" name="AutoShape 66"/>
          <p:cNvCxnSpPr>
            <a:cxnSpLocks noChangeShapeType="1"/>
            <a:stCxn id="22839" idx="5"/>
            <a:endCxn id="22720" idx="2"/>
          </p:cNvCxnSpPr>
          <p:nvPr/>
        </p:nvCxnSpPr>
        <p:spPr bwMode="auto">
          <a:xfrm>
            <a:off x="1022350" y="1949450"/>
            <a:ext cx="3608388" cy="1479550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5" name="AutoShape 67"/>
          <p:cNvCxnSpPr>
            <a:cxnSpLocks noChangeShapeType="1"/>
            <a:endCxn id="22716" idx="2"/>
          </p:cNvCxnSpPr>
          <p:nvPr/>
        </p:nvCxnSpPr>
        <p:spPr bwMode="auto">
          <a:xfrm>
            <a:off x="1371600" y="3276600"/>
            <a:ext cx="3209925" cy="23653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cxnSp>
        <p:nvCxnSpPr>
          <p:cNvPr id="22596" name="AutoShape 68"/>
          <p:cNvCxnSpPr>
            <a:cxnSpLocks noChangeShapeType="1"/>
            <a:stCxn id="22682" idx="5"/>
            <a:endCxn id="22719" idx="3"/>
          </p:cNvCxnSpPr>
          <p:nvPr/>
        </p:nvCxnSpPr>
        <p:spPr bwMode="auto">
          <a:xfrm flipV="1">
            <a:off x="776288" y="3579813"/>
            <a:ext cx="3889375" cy="706437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600200" y="762000"/>
            <a:ext cx="909638" cy="838200"/>
            <a:chOff x="4032" y="1728"/>
            <a:chExt cx="573" cy="528"/>
          </a:xfrm>
        </p:grpSpPr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4176" y="1728"/>
              <a:ext cx="288" cy="351"/>
              <a:chOff x="1379" y="948"/>
              <a:chExt cx="324" cy="401"/>
            </a:xfrm>
          </p:grpSpPr>
          <p:sp>
            <p:nvSpPr>
              <p:cNvPr id="22918" name="Oval 71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9" name="Oval 72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0" name="Oval 73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1" name="Oval 74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2" name="Oval 75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3" name="Oval 76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4" name="Oval 77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5" name="Oval 78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6" name="Oval 79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7" name="Oval 80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8" name="Oval 81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917" name="Rectangle 82"/>
            <p:cNvSpPr>
              <a:spLocks noChangeArrowheads="1"/>
            </p:cNvSpPr>
            <p:nvPr/>
          </p:nvSpPr>
          <p:spPr bwMode="auto">
            <a:xfrm>
              <a:off x="4032" y="2046"/>
              <a:ext cx="57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Transit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8229600" y="1752600"/>
            <a:ext cx="406400" cy="568325"/>
            <a:chOff x="546" y="1254"/>
            <a:chExt cx="288" cy="358"/>
          </a:xfrm>
        </p:grpSpPr>
        <p:sp>
          <p:nvSpPr>
            <p:cNvPr id="22905" name="Oval 84"/>
            <p:cNvSpPr>
              <a:spLocks noChangeArrowheads="1"/>
            </p:cNvSpPr>
            <p:nvPr/>
          </p:nvSpPr>
          <p:spPr bwMode="auto">
            <a:xfrm>
              <a:off x="546" y="1254"/>
              <a:ext cx="288" cy="358"/>
            </a:xfrm>
            <a:prstGeom prst="ellipse">
              <a:avLst/>
            </a:prstGeom>
            <a:solidFill>
              <a:srgbClr val="202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6" name="Oval 85"/>
            <p:cNvSpPr>
              <a:spLocks noChangeArrowheads="1"/>
            </p:cNvSpPr>
            <p:nvPr/>
          </p:nvSpPr>
          <p:spPr bwMode="auto">
            <a:xfrm>
              <a:off x="551" y="1255"/>
              <a:ext cx="262" cy="326"/>
            </a:xfrm>
            <a:prstGeom prst="ellipse">
              <a:avLst/>
            </a:prstGeom>
            <a:solidFill>
              <a:srgbClr val="404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7" name="Oval 86"/>
            <p:cNvSpPr>
              <a:spLocks noChangeArrowheads="1"/>
            </p:cNvSpPr>
            <p:nvPr/>
          </p:nvSpPr>
          <p:spPr bwMode="auto">
            <a:xfrm>
              <a:off x="557" y="1261"/>
              <a:ext cx="233" cy="289"/>
            </a:xfrm>
            <a:prstGeom prst="ellipse">
              <a:avLst/>
            </a:prstGeom>
            <a:solidFill>
              <a:srgbClr val="606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8" name="Oval 87"/>
            <p:cNvSpPr>
              <a:spLocks noChangeArrowheads="1"/>
            </p:cNvSpPr>
            <p:nvPr/>
          </p:nvSpPr>
          <p:spPr bwMode="auto">
            <a:xfrm>
              <a:off x="563" y="1268"/>
              <a:ext cx="204" cy="251"/>
            </a:xfrm>
            <a:prstGeom prst="ellipse">
              <a:avLst/>
            </a:prstGeom>
            <a:solidFill>
              <a:srgbClr val="808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9" name="Oval 88"/>
            <p:cNvSpPr>
              <a:spLocks noChangeArrowheads="1"/>
            </p:cNvSpPr>
            <p:nvPr/>
          </p:nvSpPr>
          <p:spPr bwMode="auto">
            <a:xfrm>
              <a:off x="571" y="1274"/>
              <a:ext cx="173" cy="215"/>
            </a:xfrm>
            <a:prstGeom prst="ellipse">
              <a:avLst/>
            </a:prstGeom>
            <a:solidFill>
              <a:srgbClr val="A0A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10" name="Oval 89"/>
            <p:cNvSpPr>
              <a:spLocks noChangeArrowheads="1"/>
            </p:cNvSpPr>
            <p:nvPr/>
          </p:nvSpPr>
          <p:spPr bwMode="auto">
            <a:xfrm>
              <a:off x="578" y="1280"/>
              <a:ext cx="142" cy="178"/>
            </a:xfrm>
            <a:prstGeom prst="ellipse">
              <a:avLst/>
            </a:prstGeom>
            <a:solidFill>
              <a:srgbClr val="C0C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11" name="Oval 90"/>
            <p:cNvSpPr>
              <a:spLocks noChangeArrowheads="1"/>
            </p:cNvSpPr>
            <p:nvPr/>
          </p:nvSpPr>
          <p:spPr bwMode="auto">
            <a:xfrm>
              <a:off x="584" y="1287"/>
              <a:ext cx="113" cy="141"/>
            </a:xfrm>
            <a:prstGeom prst="ellipse">
              <a:avLst/>
            </a:prstGeom>
            <a:solidFill>
              <a:srgbClr val="E0E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12" name="Oval 91"/>
            <p:cNvSpPr>
              <a:spLocks noChangeArrowheads="1"/>
            </p:cNvSpPr>
            <p:nvPr/>
          </p:nvSpPr>
          <p:spPr bwMode="auto">
            <a:xfrm>
              <a:off x="591" y="1293"/>
              <a:ext cx="85" cy="103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13" name="Oval 92"/>
            <p:cNvSpPr>
              <a:spLocks noChangeArrowheads="1"/>
            </p:cNvSpPr>
            <p:nvPr/>
          </p:nvSpPr>
          <p:spPr bwMode="auto">
            <a:xfrm>
              <a:off x="596" y="1295"/>
              <a:ext cx="68" cy="83"/>
            </a:xfrm>
            <a:prstGeom prst="ellipse">
              <a:avLst/>
            </a:prstGeom>
            <a:solidFill>
              <a:srgbClr val="FFFF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14" name="Oval 93"/>
            <p:cNvSpPr>
              <a:spLocks noChangeArrowheads="1"/>
            </p:cNvSpPr>
            <p:nvPr/>
          </p:nvSpPr>
          <p:spPr bwMode="auto">
            <a:xfrm>
              <a:off x="600" y="1300"/>
              <a:ext cx="49" cy="61"/>
            </a:xfrm>
            <a:prstGeom prst="ellipse">
              <a:avLst/>
            </a:prstGeom>
            <a:solidFill>
              <a:srgbClr val="FFFF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15" name="Oval 94"/>
            <p:cNvSpPr>
              <a:spLocks noChangeArrowheads="1"/>
            </p:cNvSpPr>
            <p:nvPr/>
          </p:nvSpPr>
          <p:spPr bwMode="auto">
            <a:xfrm>
              <a:off x="604" y="1305"/>
              <a:ext cx="32" cy="41"/>
            </a:xfrm>
            <a:prstGeom prst="ellipse">
              <a:avLst/>
            </a:prstGeom>
            <a:solidFill>
              <a:srgbClr val="FFFF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4343400" y="4572000"/>
            <a:ext cx="406400" cy="568325"/>
            <a:chOff x="546" y="1254"/>
            <a:chExt cx="288" cy="358"/>
          </a:xfrm>
        </p:grpSpPr>
        <p:sp>
          <p:nvSpPr>
            <p:cNvPr id="22894" name="Oval 96"/>
            <p:cNvSpPr>
              <a:spLocks noChangeArrowheads="1"/>
            </p:cNvSpPr>
            <p:nvPr/>
          </p:nvSpPr>
          <p:spPr bwMode="auto">
            <a:xfrm>
              <a:off x="546" y="1254"/>
              <a:ext cx="288" cy="358"/>
            </a:xfrm>
            <a:prstGeom prst="ellipse">
              <a:avLst/>
            </a:prstGeom>
            <a:solidFill>
              <a:srgbClr val="202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95" name="Oval 97"/>
            <p:cNvSpPr>
              <a:spLocks noChangeArrowheads="1"/>
            </p:cNvSpPr>
            <p:nvPr/>
          </p:nvSpPr>
          <p:spPr bwMode="auto">
            <a:xfrm>
              <a:off x="551" y="1255"/>
              <a:ext cx="262" cy="326"/>
            </a:xfrm>
            <a:prstGeom prst="ellipse">
              <a:avLst/>
            </a:prstGeom>
            <a:solidFill>
              <a:srgbClr val="404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96" name="Oval 98"/>
            <p:cNvSpPr>
              <a:spLocks noChangeArrowheads="1"/>
            </p:cNvSpPr>
            <p:nvPr/>
          </p:nvSpPr>
          <p:spPr bwMode="auto">
            <a:xfrm>
              <a:off x="557" y="1261"/>
              <a:ext cx="233" cy="289"/>
            </a:xfrm>
            <a:prstGeom prst="ellipse">
              <a:avLst/>
            </a:prstGeom>
            <a:solidFill>
              <a:srgbClr val="606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97" name="Oval 99"/>
            <p:cNvSpPr>
              <a:spLocks noChangeArrowheads="1"/>
            </p:cNvSpPr>
            <p:nvPr/>
          </p:nvSpPr>
          <p:spPr bwMode="auto">
            <a:xfrm>
              <a:off x="563" y="1268"/>
              <a:ext cx="204" cy="251"/>
            </a:xfrm>
            <a:prstGeom prst="ellipse">
              <a:avLst/>
            </a:prstGeom>
            <a:solidFill>
              <a:srgbClr val="808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98" name="Oval 100"/>
            <p:cNvSpPr>
              <a:spLocks noChangeArrowheads="1"/>
            </p:cNvSpPr>
            <p:nvPr/>
          </p:nvSpPr>
          <p:spPr bwMode="auto">
            <a:xfrm>
              <a:off x="571" y="1274"/>
              <a:ext cx="173" cy="215"/>
            </a:xfrm>
            <a:prstGeom prst="ellipse">
              <a:avLst/>
            </a:prstGeom>
            <a:solidFill>
              <a:srgbClr val="A0A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99" name="Oval 101"/>
            <p:cNvSpPr>
              <a:spLocks noChangeArrowheads="1"/>
            </p:cNvSpPr>
            <p:nvPr/>
          </p:nvSpPr>
          <p:spPr bwMode="auto">
            <a:xfrm>
              <a:off x="578" y="1280"/>
              <a:ext cx="142" cy="178"/>
            </a:xfrm>
            <a:prstGeom prst="ellipse">
              <a:avLst/>
            </a:prstGeom>
            <a:solidFill>
              <a:srgbClr val="C0C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0" name="Oval 102"/>
            <p:cNvSpPr>
              <a:spLocks noChangeArrowheads="1"/>
            </p:cNvSpPr>
            <p:nvPr/>
          </p:nvSpPr>
          <p:spPr bwMode="auto">
            <a:xfrm>
              <a:off x="584" y="1287"/>
              <a:ext cx="113" cy="141"/>
            </a:xfrm>
            <a:prstGeom prst="ellipse">
              <a:avLst/>
            </a:prstGeom>
            <a:solidFill>
              <a:srgbClr val="E0E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1" name="Oval 103"/>
            <p:cNvSpPr>
              <a:spLocks noChangeArrowheads="1"/>
            </p:cNvSpPr>
            <p:nvPr/>
          </p:nvSpPr>
          <p:spPr bwMode="auto">
            <a:xfrm>
              <a:off x="591" y="1293"/>
              <a:ext cx="85" cy="103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2" name="Oval 104"/>
            <p:cNvSpPr>
              <a:spLocks noChangeArrowheads="1"/>
            </p:cNvSpPr>
            <p:nvPr/>
          </p:nvSpPr>
          <p:spPr bwMode="auto">
            <a:xfrm>
              <a:off x="596" y="1295"/>
              <a:ext cx="68" cy="83"/>
            </a:xfrm>
            <a:prstGeom prst="ellipse">
              <a:avLst/>
            </a:prstGeom>
            <a:solidFill>
              <a:srgbClr val="FFFF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3" name="Oval 105"/>
            <p:cNvSpPr>
              <a:spLocks noChangeArrowheads="1"/>
            </p:cNvSpPr>
            <p:nvPr/>
          </p:nvSpPr>
          <p:spPr bwMode="auto">
            <a:xfrm>
              <a:off x="600" y="1300"/>
              <a:ext cx="49" cy="61"/>
            </a:xfrm>
            <a:prstGeom prst="ellipse">
              <a:avLst/>
            </a:prstGeom>
            <a:solidFill>
              <a:srgbClr val="FFFF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904" name="Oval 106"/>
            <p:cNvSpPr>
              <a:spLocks noChangeArrowheads="1"/>
            </p:cNvSpPr>
            <p:nvPr/>
          </p:nvSpPr>
          <p:spPr bwMode="auto">
            <a:xfrm>
              <a:off x="604" y="1305"/>
              <a:ext cx="32" cy="41"/>
            </a:xfrm>
            <a:prstGeom prst="ellipse">
              <a:avLst/>
            </a:prstGeom>
            <a:solidFill>
              <a:srgbClr val="FFFF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7620000" y="4343400"/>
            <a:ext cx="757238" cy="866775"/>
            <a:chOff x="4800" y="2736"/>
            <a:chExt cx="477" cy="546"/>
          </a:xfrm>
        </p:grpSpPr>
        <p:grpSp>
          <p:nvGrpSpPr>
            <p:cNvPr id="7" name="Group 108"/>
            <p:cNvGrpSpPr>
              <a:grpSpLocks/>
            </p:cNvGrpSpPr>
            <p:nvPr/>
          </p:nvGrpSpPr>
          <p:grpSpPr bwMode="auto">
            <a:xfrm>
              <a:off x="4896" y="2736"/>
              <a:ext cx="256" cy="358"/>
              <a:chOff x="546" y="1254"/>
              <a:chExt cx="288" cy="358"/>
            </a:xfrm>
          </p:grpSpPr>
          <p:sp>
            <p:nvSpPr>
              <p:cNvPr id="22883" name="Oval 109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288" cy="358"/>
              </a:xfrm>
              <a:prstGeom prst="ellipse">
                <a:avLst/>
              </a:prstGeom>
              <a:solidFill>
                <a:srgbClr val="202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4" name="Oval 110"/>
              <p:cNvSpPr>
                <a:spLocks noChangeArrowheads="1"/>
              </p:cNvSpPr>
              <p:nvPr/>
            </p:nvSpPr>
            <p:spPr bwMode="auto">
              <a:xfrm>
                <a:off x="551" y="1255"/>
                <a:ext cx="262" cy="326"/>
              </a:xfrm>
              <a:prstGeom prst="ellipse">
                <a:avLst/>
              </a:prstGeom>
              <a:solidFill>
                <a:srgbClr val="404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5" name="Oval 111"/>
              <p:cNvSpPr>
                <a:spLocks noChangeArrowheads="1"/>
              </p:cNvSpPr>
              <p:nvPr/>
            </p:nvSpPr>
            <p:spPr bwMode="auto">
              <a:xfrm>
                <a:off x="557" y="1261"/>
                <a:ext cx="233" cy="289"/>
              </a:xfrm>
              <a:prstGeom prst="ellipse">
                <a:avLst/>
              </a:prstGeom>
              <a:solidFill>
                <a:srgbClr val="606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6" name="Oval 112"/>
              <p:cNvSpPr>
                <a:spLocks noChangeArrowheads="1"/>
              </p:cNvSpPr>
              <p:nvPr/>
            </p:nvSpPr>
            <p:spPr bwMode="auto">
              <a:xfrm>
                <a:off x="563" y="1268"/>
                <a:ext cx="204" cy="251"/>
              </a:xfrm>
              <a:prstGeom prst="ellipse">
                <a:avLst/>
              </a:prstGeom>
              <a:solidFill>
                <a:srgbClr val="8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7" name="Oval 113"/>
              <p:cNvSpPr>
                <a:spLocks noChangeArrowheads="1"/>
              </p:cNvSpPr>
              <p:nvPr/>
            </p:nvSpPr>
            <p:spPr bwMode="auto">
              <a:xfrm>
                <a:off x="571" y="1274"/>
                <a:ext cx="173" cy="215"/>
              </a:xfrm>
              <a:prstGeom prst="ellipse">
                <a:avLst/>
              </a:prstGeom>
              <a:solidFill>
                <a:srgbClr val="A0A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8" name="Oval 114"/>
              <p:cNvSpPr>
                <a:spLocks noChangeArrowheads="1"/>
              </p:cNvSpPr>
              <p:nvPr/>
            </p:nvSpPr>
            <p:spPr bwMode="auto">
              <a:xfrm>
                <a:off x="578" y="1280"/>
                <a:ext cx="142" cy="178"/>
              </a:xfrm>
              <a:prstGeom prst="ellipse">
                <a:avLst/>
              </a:prstGeom>
              <a:solidFill>
                <a:srgbClr val="C0C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9" name="Oval 115"/>
              <p:cNvSpPr>
                <a:spLocks noChangeArrowheads="1"/>
              </p:cNvSpPr>
              <p:nvPr/>
            </p:nvSpPr>
            <p:spPr bwMode="auto">
              <a:xfrm>
                <a:off x="584" y="1287"/>
                <a:ext cx="113" cy="141"/>
              </a:xfrm>
              <a:prstGeom prst="ellipse">
                <a:avLst/>
              </a:prstGeom>
              <a:solidFill>
                <a:srgbClr val="E0E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90" name="Oval 116"/>
              <p:cNvSpPr>
                <a:spLocks noChangeArrowheads="1"/>
              </p:cNvSpPr>
              <p:nvPr/>
            </p:nvSpPr>
            <p:spPr bwMode="auto">
              <a:xfrm>
                <a:off x="591" y="1293"/>
                <a:ext cx="85" cy="103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91" name="Oval 117"/>
              <p:cNvSpPr>
                <a:spLocks noChangeArrowheads="1"/>
              </p:cNvSpPr>
              <p:nvPr/>
            </p:nvSpPr>
            <p:spPr bwMode="auto">
              <a:xfrm>
                <a:off x="596" y="1295"/>
                <a:ext cx="68" cy="83"/>
              </a:xfrm>
              <a:prstGeom prst="ellipse">
                <a:avLst/>
              </a:prstGeom>
              <a:solidFill>
                <a:srgbClr val="FFFF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92" name="Oval 118"/>
              <p:cNvSpPr>
                <a:spLocks noChangeArrowheads="1"/>
              </p:cNvSpPr>
              <p:nvPr/>
            </p:nvSpPr>
            <p:spPr bwMode="auto">
              <a:xfrm>
                <a:off x="600" y="1300"/>
                <a:ext cx="49" cy="61"/>
              </a:xfrm>
              <a:prstGeom prst="ellipse">
                <a:avLst/>
              </a:prstGeom>
              <a:solidFill>
                <a:srgbClr val="FFFF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93" name="Oval 119"/>
              <p:cNvSpPr>
                <a:spLocks noChangeArrowheads="1"/>
              </p:cNvSpPr>
              <p:nvPr/>
            </p:nvSpPr>
            <p:spPr bwMode="auto">
              <a:xfrm>
                <a:off x="604" y="1305"/>
                <a:ext cx="32" cy="41"/>
              </a:xfrm>
              <a:prstGeom prst="ellipse">
                <a:avLst/>
              </a:prstGeom>
              <a:solidFill>
                <a:srgbClr val="FFFF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882" name="Rectangle 120"/>
            <p:cNvSpPr>
              <a:spLocks noChangeArrowheads="1"/>
            </p:cNvSpPr>
            <p:nvPr/>
          </p:nvSpPr>
          <p:spPr bwMode="auto">
            <a:xfrm>
              <a:off x="4800" y="3072"/>
              <a:ext cx="47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Fire</a:t>
              </a:r>
            </a:p>
          </p:txBody>
        </p:sp>
      </p:grpSp>
      <p:grpSp>
        <p:nvGrpSpPr>
          <p:cNvPr id="8" name="Group 121"/>
          <p:cNvGrpSpPr>
            <a:grpSpLocks/>
          </p:cNvGrpSpPr>
          <p:nvPr/>
        </p:nvGrpSpPr>
        <p:grpSpPr bwMode="auto">
          <a:xfrm>
            <a:off x="5033963" y="1676400"/>
            <a:ext cx="406400" cy="568325"/>
            <a:chOff x="546" y="1254"/>
            <a:chExt cx="288" cy="358"/>
          </a:xfrm>
        </p:grpSpPr>
        <p:sp>
          <p:nvSpPr>
            <p:cNvPr id="22870" name="Oval 122"/>
            <p:cNvSpPr>
              <a:spLocks noChangeArrowheads="1"/>
            </p:cNvSpPr>
            <p:nvPr/>
          </p:nvSpPr>
          <p:spPr bwMode="auto">
            <a:xfrm>
              <a:off x="546" y="1254"/>
              <a:ext cx="288" cy="358"/>
            </a:xfrm>
            <a:prstGeom prst="ellipse">
              <a:avLst/>
            </a:prstGeom>
            <a:solidFill>
              <a:srgbClr val="202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1" name="Oval 123"/>
            <p:cNvSpPr>
              <a:spLocks noChangeArrowheads="1"/>
            </p:cNvSpPr>
            <p:nvPr/>
          </p:nvSpPr>
          <p:spPr bwMode="auto">
            <a:xfrm>
              <a:off x="551" y="1255"/>
              <a:ext cx="262" cy="326"/>
            </a:xfrm>
            <a:prstGeom prst="ellipse">
              <a:avLst/>
            </a:prstGeom>
            <a:solidFill>
              <a:srgbClr val="404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2" name="Oval 124"/>
            <p:cNvSpPr>
              <a:spLocks noChangeArrowheads="1"/>
            </p:cNvSpPr>
            <p:nvPr/>
          </p:nvSpPr>
          <p:spPr bwMode="auto">
            <a:xfrm>
              <a:off x="557" y="1261"/>
              <a:ext cx="233" cy="289"/>
            </a:xfrm>
            <a:prstGeom prst="ellipse">
              <a:avLst/>
            </a:prstGeom>
            <a:solidFill>
              <a:srgbClr val="606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3" name="Oval 125"/>
            <p:cNvSpPr>
              <a:spLocks noChangeArrowheads="1"/>
            </p:cNvSpPr>
            <p:nvPr/>
          </p:nvSpPr>
          <p:spPr bwMode="auto">
            <a:xfrm>
              <a:off x="563" y="1268"/>
              <a:ext cx="204" cy="251"/>
            </a:xfrm>
            <a:prstGeom prst="ellipse">
              <a:avLst/>
            </a:prstGeom>
            <a:solidFill>
              <a:srgbClr val="808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4" name="Oval 126"/>
            <p:cNvSpPr>
              <a:spLocks noChangeArrowheads="1"/>
            </p:cNvSpPr>
            <p:nvPr/>
          </p:nvSpPr>
          <p:spPr bwMode="auto">
            <a:xfrm>
              <a:off x="571" y="1274"/>
              <a:ext cx="173" cy="215"/>
            </a:xfrm>
            <a:prstGeom prst="ellipse">
              <a:avLst/>
            </a:prstGeom>
            <a:solidFill>
              <a:srgbClr val="A0A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5" name="Oval 127"/>
            <p:cNvSpPr>
              <a:spLocks noChangeArrowheads="1"/>
            </p:cNvSpPr>
            <p:nvPr/>
          </p:nvSpPr>
          <p:spPr bwMode="auto">
            <a:xfrm>
              <a:off x="578" y="1280"/>
              <a:ext cx="142" cy="178"/>
            </a:xfrm>
            <a:prstGeom prst="ellipse">
              <a:avLst/>
            </a:prstGeom>
            <a:solidFill>
              <a:srgbClr val="C0C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6" name="Oval 128"/>
            <p:cNvSpPr>
              <a:spLocks noChangeArrowheads="1"/>
            </p:cNvSpPr>
            <p:nvPr/>
          </p:nvSpPr>
          <p:spPr bwMode="auto">
            <a:xfrm>
              <a:off x="584" y="1287"/>
              <a:ext cx="113" cy="141"/>
            </a:xfrm>
            <a:prstGeom prst="ellipse">
              <a:avLst/>
            </a:prstGeom>
            <a:solidFill>
              <a:srgbClr val="E0E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7" name="Oval 129"/>
            <p:cNvSpPr>
              <a:spLocks noChangeArrowheads="1"/>
            </p:cNvSpPr>
            <p:nvPr/>
          </p:nvSpPr>
          <p:spPr bwMode="auto">
            <a:xfrm>
              <a:off x="591" y="1293"/>
              <a:ext cx="85" cy="103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8" name="Oval 130"/>
            <p:cNvSpPr>
              <a:spLocks noChangeArrowheads="1"/>
            </p:cNvSpPr>
            <p:nvPr/>
          </p:nvSpPr>
          <p:spPr bwMode="auto">
            <a:xfrm>
              <a:off x="596" y="1295"/>
              <a:ext cx="68" cy="83"/>
            </a:xfrm>
            <a:prstGeom prst="ellipse">
              <a:avLst/>
            </a:prstGeom>
            <a:solidFill>
              <a:srgbClr val="FFFF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79" name="Oval 131"/>
            <p:cNvSpPr>
              <a:spLocks noChangeArrowheads="1"/>
            </p:cNvSpPr>
            <p:nvPr/>
          </p:nvSpPr>
          <p:spPr bwMode="auto">
            <a:xfrm>
              <a:off x="600" y="1300"/>
              <a:ext cx="49" cy="61"/>
            </a:xfrm>
            <a:prstGeom prst="ellipse">
              <a:avLst/>
            </a:prstGeom>
            <a:solidFill>
              <a:srgbClr val="FFFF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80" name="Oval 132"/>
            <p:cNvSpPr>
              <a:spLocks noChangeArrowheads="1"/>
            </p:cNvSpPr>
            <p:nvPr/>
          </p:nvSpPr>
          <p:spPr bwMode="auto">
            <a:xfrm>
              <a:off x="604" y="1305"/>
              <a:ext cx="32" cy="41"/>
            </a:xfrm>
            <a:prstGeom prst="ellipse">
              <a:avLst/>
            </a:prstGeom>
            <a:solidFill>
              <a:srgbClr val="FFFF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914400" y="2867025"/>
            <a:ext cx="460375" cy="641350"/>
            <a:chOff x="3629" y="3513"/>
            <a:chExt cx="326" cy="404"/>
          </a:xfrm>
        </p:grpSpPr>
        <p:sp>
          <p:nvSpPr>
            <p:cNvPr id="22859" name="Oval 134"/>
            <p:cNvSpPr>
              <a:spLocks noChangeArrowheads="1"/>
            </p:cNvSpPr>
            <p:nvPr/>
          </p:nvSpPr>
          <p:spPr bwMode="auto">
            <a:xfrm>
              <a:off x="3629" y="3513"/>
              <a:ext cx="326" cy="404"/>
            </a:xfrm>
            <a:prstGeom prst="ellipse">
              <a:avLst/>
            </a:prstGeom>
            <a:solidFill>
              <a:srgbClr val="2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0" name="Oval 135"/>
            <p:cNvSpPr>
              <a:spLocks noChangeArrowheads="1"/>
            </p:cNvSpPr>
            <p:nvPr/>
          </p:nvSpPr>
          <p:spPr bwMode="auto">
            <a:xfrm>
              <a:off x="3635" y="3516"/>
              <a:ext cx="296" cy="366"/>
            </a:xfrm>
            <a:prstGeom prst="ellipse">
              <a:avLst/>
            </a:prstGeom>
            <a:solidFill>
              <a:srgbClr val="4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1" name="Oval 136"/>
            <p:cNvSpPr>
              <a:spLocks noChangeArrowheads="1"/>
            </p:cNvSpPr>
            <p:nvPr/>
          </p:nvSpPr>
          <p:spPr bwMode="auto">
            <a:xfrm>
              <a:off x="3642" y="3522"/>
              <a:ext cx="263" cy="326"/>
            </a:xfrm>
            <a:prstGeom prst="ellipse">
              <a:avLst/>
            </a:prstGeom>
            <a:solidFill>
              <a:srgbClr val="6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2" name="Oval 137"/>
            <p:cNvSpPr>
              <a:spLocks noChangeArrowheads="1"/>
            </p:cNvSpPr>
            <p:nvPr/>
          </p:nvSpPr>
          <p:spPr bwMode="auto">
            <a:xfrm>
              <a:off x="3649" y="3529"/>
              <a:ext cx="230" cy="284"/>
            </a:xfrm>
            <a:prstGeom prst="ellipse">
              <a:avLst/>
            </a:prstGeom>
            <a:solidFill>
              <a:srgbClr val="8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3" name="Oval 138"/>
            <p:cNvSpPr>
              <a:spLocks noChangeArrowheads="1"/>
            </p:cNvSpPr>
            <p:nvPr/>
          </p:nvSpPr>
          <p:spPr bwMode="auto">
            <a:xfrm>
              <a:off x="3658" y="3535"/>
              <a:ext cx="196" cy="244"/>
            </a:xfrm>
            <a:prstGeom prst="ellipse">
              <a:avLst/>
            </a:prstGeom>
            <a:solidFill>
              <a:srgbClr val="A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4" name="Oval 139"/>
            <p:cNvSpPr>
              <a:spLocks noChangeArrowheads="1"/>
            </p:cNvSpPr>
            <p:nvPr/>
          </p:nvSpPr>
          <p:spPr bwMode="auto">
            <a:xfrm>
              <a:off x="3665" y="3543"/>
              <a:ext cx="163" cy="201"/>
            </a:xfrm>
            <a:prstGeom prst="ellipse">
              <a:avLst/>
            </a:prstGeom>
            <a:solidFill>
              <a:srgbClr val="C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5" name="Oval 140"/>
            <p:cNvSpPr>
              <a:spLocks noChangeArrowheads="1"/>
            </p:cNvSpPr>
            <p:nvPr/>
          </p:nvSpPr>
          <p:spPr bwMode="auto">
            <a:xfrm>
              <a:off x="3672" y="3551"/>
              <a:ext cx="130" cy="160"/>
            </a:xfrm>
            <a:prstGeom prst="ellipse">
              <a:avLst/>
            </a:prstGeom>
            <a:solidFill>
              <a:srgbClr val="E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6" name="Oval 141"/>
            <p:cNvSpPr>
              <a:spLocks noChangeArrowheads="1"/>
            </p:cNvSpPr>
            <p:nvPr/>
          </p:nvSpPr>
          <p:spPr bwMode="auto">
            <a:xfrm>
              <a:off x="3680" y="3558"/>
              <a:ext cx="96" cy="117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7" name="Oval 142"/>
            <p:cNvSpPr>
              <a:spLocks noChangeArrowheads="1"/>
            </p:cNvSpPr>
            <p:nvPr/>
          </p:nvSpPr>
          <p:spPr bwMode="auto">
            <a:xfrm>
              <a:off x="3686" y="3559"/>
              <a:ext cx="77" cy="95"/>
            </a:xfrm>
            <a:prstGeom prst="ellipse">
              <a:avLst/>
            </a:prstGeom>
            <a:solidFill>
              <a:srgbClr val="FF4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8" name="Oval 143"/>
            <p:cNvSpPr>
              <a:spLocks noChangeArrowheads="1"/>
            </p:cNvSpPr>
            <p:nvPr/>
          </p:nvSpPr>
          <p:spPr bwMode="auto">
            <a:xfrm>
              <a:off x="3690" y="3565"/>
              <a:ext cx="56" cy="71"/>
            </a:xfrm>
            <a:prstGeom prst="ellipse">
              <a:avLst/>
            </a:prstGeom>
            <a:solidFill>
              <a:srgbClr val="FF8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69" name="Oval 144"/>
            <p:cNvSpPr>
              <a:spLocks noChangeArrowheads="1"/>
            </p:cNvSpPr>
            <p:nvPr/>
          </p:nvSpPr>
          <p:spPr bwMode="auto">
            <a:xfrm>
              <a:off x="3694" y="3570"/>
              <a:ext cx="38" cy="49"/>
            </a:xfrm>
            <a:prstGeom prst="ellipse">
              <a:avLst/>
            </a:prstGeom>
            <a:solidFill>
              <a:srgbClr val="FFC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45"/>
          <p:cNvGrpSpPr>
            <a:grpSpLocks/>
          </p:cNvGrpSpPr>
          <p:nvPr/>
        </p:nvGrpSpPr>
        <p:grpSpPr bwMode="auto">
          <a:xfrm>
            <a:off x="838200" y="5638800"/>
            <a:ext cx="457200" cy="636588"/>
            <a:chOff x="1379" y="948"/>
            <a:chExt cx="324" cy="401"/>
          </a:xfrm>
        </p:grpSpPr>
        <p:sp>
          <p:nvSpPr>
            <p:cNvPr id="22848" name="Oval 146"/>
            <p:cNvSpPr>
              <a:spLocks noChangeArrowheads="1"/>
            </p:cNvSpPr>
            <p:nvPr/>
          </p:nvSpPr>
          <p:spPr bwMode="auto">
            <a:xfrm>
              <a:off x="1379" y="948"/>
              <a:ext cx="324" cy="401"/>
            </a:xfrm>
            <a:prstGeom prst="ellipse">
              <a:avLst/>
            </a:prstGeom>
            <a:solidFill>
              <a:srgbClr val="00002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9" name="Oval 147"/>
            <p:cNvSpPr>
              <a:spLocks noChangeArrowheads="1"/>
            </p:cNvSpPr>
            <p:nvPr/>
          </p:nvSpPr>
          <p:spPr bwMode="auto">
            <a:xfrm>
              <a:off x="1384" y="949"/>
              <a:ext cx="296" cy="366"/>
            </a:xfrm>
            <a:prstGeom prst="ellipse">
              <a:avLst/>
            </a:prstGeom>
            <a:solidFill>
              <a:srgbClr val="000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0" name="Oval 148"/>
            <p:cNvSpPr>
              <a:spLocks noChangeArrowheads="1"/>
            </p:cNvSpPr>
            <p:nvPr/>
          </p:nvSpPr>
          <p:spPr bwMode="auto">
            <a:xfrm>
              <a:off x="1391" y="956"/>
              <a:ext cx="263" cy="324"/>
            </a:xfrm>
            <a:prstGeom prst="ellipse">
              <a:avLst/>
            </a:prstGeom>
            <a:solidFill>
              <a:srgbClr val="00006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1" name="Oval 149"/>
            <p:cNvSpPr>
              <a:spLocks noChangeArrowheads="1"/>
            </p:cNvSpPr>
            <p:nvPr/>
          </p:nvSpPr>
          <p:spPr bwMode="auto">
            <a:xfrm>
              <a:off x="1398" y="963"/>
              <a:ext cx="231" cy="283"/>
            </a:xfrm>
            <a:prstGeom prst="ellipse">
              <a:avLst/>
            </a:prstGeom>
            <a:solidFill>
              <a:srgbClr val="000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2" name="Oval 150"/>
            <p:cNvSpPr>
              <a:spLocks noChangeArrowheads="1"/>
            </p:cNvSpPr>
            <p:nvPr/>
          </p:nvSpPr>
          <p:spPr bwMode="auto">
            <a:xfrm>
              <a:off x="1407" y="969"/>
              <a:ext cx="197" cy="242"/>
            </a:xfrm>
            <a:prstGeom prst="ellipse">
              <a:avLst/>
            </a:prstGeom>
            <a:solidFill>
              <a:srgbClr val="0000A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3" name="Oval 151"/>
            <p:cNvSpPr>
              <a:spLocks noChangeArrowheads="1"/>
            </p:cNvSpPr>
            <p:nvPr/>
          </p:nvSpPr>
          <p:spPr bwMode="auto">
            <a:xfrm>
              <a:off x="1414" y="977"/>
              <a:ext cx="163" cy="200"/>
            </a:xfrm>
            <a:prstGeom prst="ellipse">
              <a:avLst/>
            </a:prstGeom>
            <a:solidFill>
              <a:srgbClr val="0000C4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4" name="Oval 152"/>
            <p:cNvSpPr>
              <a:spLocks noChangeArrowheads="1"/>
            </p:cNvSpPr>
            <p:nvPr/>
          </p:nvSpPr>
          <p:spPr bwMode="auto">
            <a:xfrm>
              <a:off x="1421" y="985"/>
              <a:ext cx="130" cy="160"/>
            </a:xfrm>
            <a:prstGeom prst="ellipse">
              <a:avLst/>
            </a:prstGeom>
            <a:solidFill>
              <a:srgbClr val="0000E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5" name="Oval 153"/>
            <p:cNvSpPr>
              <a:spLocks noChangeArrowheads="1"/>
            </p:cNvSpPr>
            <p:nvPr/>
          </p:nvSpPr>
          <p:spPr bwMode="auto">
            <a:xfrm>
              <a:off x="1429" y="991"/>
              <a:ext cx="96" cy="118"/>
            </a:xfrm>
            <a:prstGeom prst="ellipse">
              <a:avLst/>
            </a:prstGeom>
            <a:solidFill>
              <a:srgbClr val="00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6" name="Oval 154"/>
            <p:cNvSpPr>
              <a:spLocks noChangeArrowheads="1"/>
            </p:cNvSpPr>
            <p:nvPr/>
          </p:nvSpPr>
          <p:spPr bwMode="auto">
            <a:xfrm>
              <a:off x="1435" y="993"/>
              <a:ext cx="77" cy="96"/>
            </a:xfrm>
            <a:prstGeom prst="ellipse">
              <a:avLst/>
            </a:prstGeom>
            <a:solidFill>
              <a:srgbClr val="404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7" name="Oval 155"/>
            <p:cNvSpPr>
              <a:spLocks noChangeArrowheads="1"/>
            </p:cNvSpPr>
            <p:nvPr/>
          </p:nvSpPr>
          <p:spPr bwMode="auto">
            <a:xfrm>
              <a:off x="1439" y="999"/>
              <a:ext cx="56" cy="71"/>
            </a:xfrm>
            <a:prstGeom prst="ellipse">
              <a:avLst/>
            </a:prstGeom>
            <a:solidFill>
              <a:srgbClr val="808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58" name="Oval 156"/>
            <p:cNvSpPr>
              <a:spLocks noChangeArrowheads="1"/>
            </p:cNvSpPr>
            <p:nvPr/>
          </p:nvSpPr>
          <p:spPr bwMode="auto">
            <a:xfrm>
              <a:off x="1443" y="1004"/>
              <a:ext cx="37" cy="48"/>
            </a:xfrm>
            <a:prstGeom prst="ellipse">
              <a:avLst/>
            </a:prstGeom>
            <a:solidFill>
              <a:srgbClr val="C0C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685800" y="1495425"/>
            <a:ext cx="460375" cy="639763"/>
            <a:chOff x="5669" y="1191"/>
            <a:chExt cx="326" cy="403"/>
          </a:xfrm>
        </p:grpSpPr>
        <p:sp>
          <p:nvSpPr>
            <p:cNvPr id="22837" name="Oval 158"/>
            <p:cNvSpPr>
              <a:spLocks noChangeArrowheads="1"/>
            </p:cNvSpPr>
            <p:nvPr/>
          </p:nvSpPr>
          <p:spPr bwMode="auto">
            <a:xfrm>
              <a:off x="5669" y="1191"/>
              <a:ext cx="326" cy="403"/>
            </a:xfrm>
            <a:prstGeom prst="ellipse">
              <a:avLst/>
            </a:prstGeom>
            <a:solidFill>
              <a:srgbClr val="20002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8" name="Oval 159"/>
            <p:cNvSpPr>
              <a:spLocks noChangeArrowheads="1"/>
            </p:cNvSpPr>
            <p:nvPr/>
          </p:nvSpPr>
          <p:spPr bwMode="auto">
            <a:xfrm>
              <a:off x="5675" y="1194"/>
              <a:ext cx="296" cy="366"/>
            </a:xfrm>
            <a:prstGeom prst="ellipse">
              <a:avLst/>
            </a:prstGeom>
            <a:solidFill>
              <a:srgbClr val="400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9" name="Oval 160"/>
            <p:cNvSpPr>
              <a:spLocks noChangeArrowheads="1"/>
            </p:cNvSpPr>
            <p:nvPr/>
          </p:nvSpPr>
          <p:spPr bwMode="auto">
            <a:xfrm>
              <a:off x="5682" y="1200"/>
              <a:ext cx="263" cy="325"/>
            </a:xfrm>
            <a:prstGeom prst="ellipse">
              <a:avLst/>
            </a:prstGeom>
            <a:solidFill>
              <a:srgbClr val="60006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0" name="Oval 161"/>
            <p:cNvSpPr>
              <a:spLocks noChangeArrowheads="1"/>
            </p:cNvSpPr>
            <p:nvPr/>
          </p:nvSpPr>
          <p:spPr bwMode="auto">
            <a:xfrm>
              <a:off x="5689" y="1207"/>
              <a:ext cx="230" cy="284"/>
            </a:xfrm>
            <a:prstGeom prst="ellipse">
              <a:avLst/>
            </a:prstGeom>
            <a:solidFill>
              <a:srgbClr val="800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1" name="Oval 162"/>
            <p:cNvSpPr>
              <a:spLocks noChangeArrowheads="1"/>
            </p:cNvSpPr>
            <p:nvPr/>
          </p:nvSpPr>
          <p:spPr bwMode="auto">
            <a:xfrm>
              <a:off x="5698" y="1213"/>
              <a:ext cx="196" cy="243"/>
            </a:xfrm>
            <a:prstGeom prst="ellipse">
              <a:avLst/>
            </a:prstGeom>
            <a:solidFill>
              <a:srgbClr val="A000A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2" name="Oval 163"/>
            <p:cNvSpPr>
              <a:spLocks noChangeArrowheads="1"/>
            </p:cNvSpPr>
            <p:nvPr/>
          </p:nvSpPr>
          <p:spPr bwMode="auto">
            <a:xfrm>
              <a:off x="5705" y="1221"/>
              <a:ext cx="162" cy="201"/>
            </a:xfrm>
            <a:prstGeom prst="ellipse">
              <a:avLst/>
            </a:prstGeom>
            <a:solidFill>
              <a:srgbClr val="C00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3" name="Oval 164"/>
            <p:cNvSpPr>
              <a:spLocks noChangeArrowheads="1"/>
            </p:cNvSpPr>
            <p:nvPr/>
          </p:nvSpPr>
          <p:spPr bwMode="auto">
            <a:xfrm>
              <a:off x="5712" y="1229"/>
              <a:ext cx="130" cy="161"/>
            </a:xfrm>
            <a:prstGeom prst="ellipse">
              <a:avLst/>
            </a:prstGeom>
            <a:solidFill>
              <a:srgbClr val="E000E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4" name="Oval 165"/>
            <p:cNvSpPr>
              <a:spLocks noChangeArrowheads="1"/>
            </p:cNvSpPr>
            <p:nvPr/>
          </p:nvSpPr>
          <p:spPr bwMode="auto">
            <a:xfrm>
              <a:off x="5720" y="1235"/>
              <a:ext cx="96" cy="119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5" name="Oval 166"/>
            <p:cNvSpPr>
              <a:spLocks noChangeArrowheads="1"/>
            </p:cNvSpPr>
            <p:nvPr/>
          </p:nvSpPr>
          <p:spPr bwMode="auto">
            <a:xfrm>
              <a:off x="5726" y="1237"/>
              <a:ext cx="77" cy="96"/>
            </a:xfrm>
            <a:prstGeom prst="ellipse">
              <a:avLst/>
            </a:prstGeom>
            <a:solidFill>
              <a:srgbClr val="FF4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6" name="Oval 167"/>
            <p:cNvSpPr>
              <a:spLocks noChangeArrowheads="1"/>
            </p:cNvSpPr>
            <p:nvPr/>
          </p:nvSpPr>
          <p:spPr bwMode="auto">
            <a:xfrm>
              <a:off x="5730" y="1243"/>
              <a:ext cx="56" cy="71"/>
            </a:xfrm>
            <a:prstGeom prst="ellipse">
              <a:avLst/>
            </a:prstGeom>
            <a:solidFill>
              <a:srgbClr val="FF8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47" name="Oval 168"/>
            <p:cNvSpPr>
              <a:spLocks noChangeArrowheads="1"/>
            </p:cNvSpPr>
            <p:nvPr/>
          </p:nvSpPr>
          <p:spPr bwMode="auto">
            <a:xfrm>
              <a:off x="5734" y="1248"/>
              <a:ext cx="38" cy="48"/>
            </a:xfrm>
            <a:prstGeom prst="ellipse">
              <a:avLst/>
            </a:prstGeom>
            <a:solidFill>
              <a:srgbClr val="FFC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69"/>
          <p:cNvGrpSpPr>
            <a:grpSpLocks/>
          </p:cNvGrpSpPr>
          <p:nvPr/>
        </p:nvGrpSpPr>
        <p:grpSpPr bwMode="auto">
          <a:xfrm>
            <a:off x="6019800" y="3629025"/>
            <a:ext cx="460375" cy="639763"/>
            <a:chOff x="419" y="3456"/>
            <a:chExt cx="290" cy="403"/>
          </a:xfrm>
        </p:grpSpPr>
        <p:sp>
          <p:nvSpPr>
            <p:cNvPr id="22826" name="Oval 170"/>
            <p:cNvSpPr>
              <a:spLocks noChangeArrowheads="1"/>
            </p:cNvSpPr>
            <p:nvPr/>
          </p:nvSpPr>
          <p:spPr bwMode="auto">
            <a:xfrm>
              <a:off x="419" y="3456"/>
              <a:ext cx="290" cy="403"/>
            </a:xfrm>
            <a:prstGeom prst="ellipse">
              <a:avLst/>
            </a:prstGeom>
            <a:solidFill>
              <a:srgbClr val="20002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27" name="Oval 171"/>
            <p:cNvSpPr>
              <a:spLocks noChangeArrowheads="1"/>
            </p:cNvSpPr>
            <p:nvPr/>
          </p:nvSpPr>
          <p:spPr bwMode="auto">
            <a:xfrm>
              <a:off x="424" y="3459"/>
              <a:ext cx="264" cy="366"/>
            </a:xfrm>
            <a:prstGeom prst="ellipse">
              <a:avLst/>
            </a:prstGeom>
            <a:solidFill>
              <a:srgbClr val="400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28" name="Oval 172"/>
            <p:cNvSpPr>
              <a:spLocks noChangeArrowheads="1"/>
            </p:cNvSpPr>
            <p:nvPr/>
          </p:nvSpPr>
          <p:spPr bwMode="auto">
            <a:xfrm>
              <a:off x="431" y="3465"/>
              <a:ext cx="234" cy="325"/>
            </a:xfrm>
            <a:prstGeom prst="ellipse">
              <a:avLst/>
            </a:prstGeom>
            <a:solidFill>
              <a:srgbClr val="60006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29" name="Oval 173"/>
            <p:cNvSpPr>
              <a:spLocks noChangeArrowheads="1"/>
            </p:cNvSpPr>
            <p:nvPr/>
          </p:nvSpPr>
          <p:spPr bwMode="auto">
            <a:xfrm>
              <a:off x="437" y="3472"/>
              <a:ext cx="204" cy="284"/>
            </a:xfrm>
            <a:prstGeom prst="ellipse">
              <a:avLst/>
            </a:prstGeom>
            <a:solidFill>
              <a:srgbClr val="800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0" name="Oval 174"/>
            <p:cNvSpPr>
              <a:spLocks noChangeArrowheads="1"/>
            </p:cNvSpPr>
            <p:nvPr/>
          </p:nvSpPr>
          <p:spPr bwMode="auto">
            <a:xfrm>
              <a:off x="445" y="3478"/>
              <a:ext cx="174" cy="243"/>
            </a:xfrm>
            <a:prstGeom prst="ellipse">
              <a:avLst/>
            </a:prstGeom>
            <a:solidFill>
              <a:srgbClr val="A000A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1" name="Oval 175"/>
            <p:cNvSpPr>
              <a:spLocks noChangeArrowheads="1"/>
            </p:cNvSpPr>
            <p:nvPr/>
          </p:nvSpPr>
          <p:spPr bwMode="auto">
            <a:xfrm>
              <a:off x="451" y="3486"/>
              <a:ext cx="144" cy="201"/>
            </a:xfrm>
            <a:prstGeom prst="ellipse">
              <a:avLst/>
            </a:prstGeom>
            <a:solidFill>
              <a:srgbClr val="C00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2" name="Oval 176"/>
            <p:cNvSpPr>
              <a:spLocks noChangeArrowheads="1"/>
            </p:cNvSpPr>
            <p:nvPr/>
          </p:nvSpPr>
          <p:spPr bwMode="auto">
            <a:xfrm>
              <a:off x="457" y="3494"/>
              <a:ext cx="116" cy="161"/>
            </a:xfrm>
            <a:prstGeom prst="ellipse">
              <a:avLst/>
            </a:prstGeom>
            <a:solidFill>
              <a:srgbClr val="E000E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3" name="Oval 177"/>
            <p:cNvSpPr>
              <a:spLocks noChangeArrowheads="1"/>
            </p:cNvSpPr>
            <p:nvPr/>
          </p:nvSpPr>
          <p:spPr bwMode="auto">
            <a:xfrm>
              <a:off x="464" y="3500"/>
              <a:ext cx="86" cy="119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4" name="Oval 178"/>
            <p:cNvSpPr>
              <a:spLocks noChangeArrowheads="1"/>
            </p:cNvSpPr>
            <p:nvPr/>
          </p:nvSpPr>
          <p:spPr bwMode="auto">
            <a:xfrm>
              <a:off x="470" y="3502"/>
              <a:ext cx="68" cy="96"/>
            </a:xfrm>
            <a:prstGeom prst="ellipse">
              <a:avLst/>
            </a:prstGeom>
            <a:solidFill>
              <a:srgbClr val="FF4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5" name="Oval 179"/>
            <p:cNvSpPr>
              <a:spLocks noChangeArrowheads="1"/>
            </p:cNvSpPr>
            <p:nvPr/>
          </p:nvSpPr>
          <p:spPr bwMode="auto">
            <a:xfrm>
              <a:off x="473" y="3508"/>
              <a:ext cx="50" cy="71"/>
            </a:xfrm>
            <a:prstGeom prst="ellipse">
              <a:avLst/>
            </a:prstGeom>
            <a:solidFill>
              <a:srgbClr val="FF8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836" name="Oval 180"/>
            <p:cNvSpPr>
              <a:spLocks noChangeArrowheads="1"/>
            </p:cNvSpPr>
            <p:nvPr/>
          </p:nvSpPr>
          <p:spPr bwMode="auto">
            <a:xfrm>
              <a:off x="477" y="3513"/>
              <a:ext cx="34" cy="48"/>
            </a:xfrm>
            <a:prstGeom prst="ellipse">
              <a:avLst/>
            </a:prstGeom>
            <a:solidFill>
              <a:srgbClr val="FFC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81"/>
          <p:cNvGrpSpPr>
            <a:grpSpLocks/>
          </p:cNvGrpSpPr>
          <p:nvPr/>
        </p:nvGrpSpPr>
        <p:grpSpPr bwMode="auto">
          <a:xfrm>
            <a:off x="3200400" y="1190625"/>
            <a:ext cx="1447800" cy="942975"/>
            <a:chOff x="2064" y="558"/>
            <a:chExt cx="912" cy="594"/>
          </a:xfrm>
        </p:grpSpPr>
        <p:sp>
          <p:nvSpPr>
            <p:cNvPr id="22813" name="Rectangle 182"/>
            <p:cNvSpPr>
              <a:spLocks noChangeArrowheads="1"/>
            </p:cNvSpPr>
            <p:nvPr/>
          </p:nvSpPr>
          <p:spPr bwMode="auto">
            <a:xfrm>
              <a:off x="2064" y="942"/>
              <a:ext cx="91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Civic Groups</a:t>
              </a:r>
            </a:p>
          </p:txBody>
        </p:sp>
        <p:grpSp>
          <p:nvGrpSpPr>
            <p:cNvPr id="14" name="Group 183"/>
            <p:cNvGrpSpPr>
              <a:grpSpLocks/>
            </p:cNvGrpSpPr>
            <p:nvPr/>
          </p:nvGrpSpPr>
          <p:grpSpPr bwMode="auto">
            <a:xfrm>
              <a:off x="2352" y="558"/>
              <a:ext cx="290" cy="403"/>
              <a:chOff x="5669" y="1191"/>
              <a:chExt cx="326" cy="403"/>
            </a:xfrm>
          </p:grpSpPr>
          <p:sp>
            <p:nvSpPr>
              <p:cNvPr id="22815" name="Oval 184"/>
              <p:cNvSpPr>
                <a:spLocks noChangeArrowheads="1"/>
              </p:cNvSpPr>
              <p:nvPr/>
            </p:nvSpPr>
            <p:spPr bwMode="auto">
              <a:xfrm>
                <a:off x="5669" y="1191"/>
                <a:ext cx="326" cy="403"/>
              </a:xfrm>
              <a:prstGeom prst="ellipse">
                <a:avLst/>
              </a:prstGeom>
              <a:solidFill>
                <a:srgbClr val="200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6" name="Oval 185"/>
              <p:cNvSpPr>
                <a:spLocks noChangeArrowheads="1"/>
              </p:cNvSpPr>
              <p:nvPr/>
            </p:nvSpPr>
            <p:spPr bwMode="auto">
              <a:xfrm>
                <a:off x="5675" y="1194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7" name="Oval 186"/>
              <p:cNvSpPr>
                <a:spLocks noChangeArrowheads="1"/>
              </p:cNvSpPr>
              <p:nvPr/>
            </p:nvSpPr>
            <p:spPr bwMode="auto">
              <a:xfrm>
                <a:off x="5682" y="1200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8" name="Oval 187"/>
              <p:cNvSpPr>
                <a:spLocks noChangeArrowheads="1"/>
              </p:cNvSpPr>
              <p:nvPr/>
            </p:nvSpPr>
            <p:spPr bwMode="auto">
              <a:xfrm>
                <a:off x="5689" y="1207"/>
                <a:ext cx="230" cy="284"/>
              </a:xfrm>
              <a:prstGeom prst="ellipse">
                <a:avLst/>
              </a:prstGeom>
              <a:solidFill>
                <a:srgbClr val="800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9" name="Oval 188"/>
              <p:cNvSpPr>
                <a:spLocks noChangeArrowheads="1"/>
              </p:cNvSpPr>
              <p:nvPr/>
            </p:nvSpPr>
            <p:spPr bwMode="auto">
              <a:xfrm>
                <a:off x="5698" y="1213"/>
                <a:ext cx="196" cy="243"/>
              </a:xfrm>
              <a:prstGeom prst="ellipse">
                <a:avLst/>
              </a:prstGeom>
              <a:solidFill>
                <a:srgbClr val="A000A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0" name="Oval 189"/>
              <p:cNvSpPr>
                <a:spLocks noChangeArrowheads="1"/>
              </p:cNvSpPr>
              <p:nvPr/>
            </p:nvSpPr>
            <p:spPr bwMode="auto">
              <a:xfrm>
                <a:off x="5705" y="1221"/>
                <a:ext cx="162" cy="201"/>
              </a:xfrm>
              <a:prstGeom prst="ellipse">
                <a:avLst/>
              </a:prstGeom>
              <a:solidFill>
                <a:srgbClr val="C00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1" name="Oval 190"/>
              <p:cNvSpPr>
                <a:spLocks noChangeArrowheads="1"/>
              </p:cNvSpPr>
              <p:nvPr/>
            </p:nvSpPr>
            <p:spPr bwMode="auto">
              <a:xfrm>
                <a:off x="5712" y="1229"/>
                <a:ext cx="130" cy="161"/>
              </a:xfrm>
              <a:prstGeom prst="ellipse">
                <a:avLst/>
              </a:prstGeom>
              <a:solidFill>
                <a:srgbClr val="E000E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2" name="Oval 191"/>
              <p:cNvSpPr>
                <a:spLocks noChangeArrowheads="1"/>
              </p:cNvSpPr>
              <p:nvPr/>
            </p:nvSpPr>
            <p:spPr bwMode="auto">
              <a:xfrm>
                <a:off x="5720" y="1235"/>
                <a:ext cx="96" cy="119"/>
              </a:xfrm>
              <a:prstGeom prst="ellipse">
                <a:avLst/>
              </a:prstGeom>
              <a:solidFill>
                <a:srgbClr val="FF0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3" name="Oval 192"/>
              <p:cNvSpPr>
                <a:spLocks noChangeArrowheads="1"/>
              </p:cNvSpPr>
              <p:nvPr/>
            </p:nvSpPr>
            <p:spPr bwMode="auto">
              <a:xfrm>
                <a:off x="5726" y="1237"/>
                <a:ext cx="77" cy="96"/>
              </a:xfrm>
              <a:prstGeom prst="ellipse">
                <a:avLst/>
              </a:prstGeom>
              <a:solidFill>
                <a:srgbClr val="FF4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4" name="Oval 193"/>
              <p:cNvSpPr>
                <a:spLocks noChangeArrowheads="1"/>
              </p:cNvSpPr>
              <p:nvPr/>
            </p:nvSpPr>
            <p:spPr bwMode="auto">
              <a:xfrm>
                <a:off x="5730" y="1243"/>
                <a:ext cx="56" cy="71"/>
              </a:xfrm>
              <a:prstGeom prst="ellipse">
                <a:avLst/>
              </a:prstGeom>
              <a:solidFill>
                <a:srgbClr val="FF8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5" name="Oval 194"/>
              <p:cNvSpPr>
                <a:spLocks noChangeArrowheads="1"/>
              </p:cNvSpPr>
              <p:nvPr/>
            </p:nvSpPr>
            <p:spPr bwMode="auto">
              <a:xfrm>
                <a:off x="5734" y="1248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95"/>
          <p:cNvGrpSpPr>
            <a:grpSpLocks/>
          </p:cNvGrpSpPr>
          <p:nvPr/>
        </p:nvGrpSpPr>
        <p:grpSpPr bwMode="auto">
          <a:xfrm>
            <a:off x="6629400" y="1143000"/>
            <a:ext cx="1290638" cy="942975"/>
            <a:chOff x="3795" y="1104"/>
            <a:chExt cx="813" cy="594"/>
          </a:xfrm>
        </p:grpSpPr>
        <p:sp>
          <p:nvSpPr>
            <p:cNvPr id="22800" name="Rectangle 196"/>
            <p:cNvSpPr>
              <a:spLocks noChangeArrowheads="1"/>
            </p:cNvSpPr>
            <p:nvPr/>
          </p:nvSpPr>
          <p:spPr bwMode="auto">
            <a:xfrm>
              <a:off x="3795" y="1488"/>
              <a:ext cx="81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Employers</a:t>
              </a:r>
            </a:p>
          </p:txBody>
        </p:sp>
        <p:grpSp>
          <p:nvGrpSpPr>
            <p:cNvPr id="16" name="Group 197"/>
            <p:cNvGrpSpPr>
              <a:grpSpLocks/>
            </p:cNvGrpSpPr>
            <p:nvPr/>
          </p:nvGrpSpPr>
          <p:grpSpPr bwMode="auto">
            <a:xfrm>
              <a:off x="4080" y="1104"/>
              <a:ext cx="290" cy="403"/>
              <a:chOff x="5669" y="1191"/>
              <a:chExt cx="326" cy="403"/>
            </a:xfrm>
          </p:grpSpPr>
          <p:sp>
            <p:nvSpPr>
              <p:cNvPr id="22802" name="Oval 198"/>
              <p:cNvSpPr>
                <a:spLocks noChangeArrowheads="1"/>
              </p:cNvSpPr>
              <p:nvPr/>
            </p:nvSpPr>
            <p:spPr bwMode="auto">
              <a:xfrm>
                <a:off x="5669" y="1191"/>
                <a:ext cx="326" cy="403"/>
              </a:xfrm>
              <a:prstGeom prst="ellipse">
                <a:avLst/>
              </a:prstGeom>
              <a:solidFill>
                <a:srgbClr val="200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3" name="Oval 199"/>
              <p:cNvSpPr>
                <a:spLocks noChangeArrowheads="1"/>
              </p:cNvSpPr>
              <p:nvPr/>
            </p:nvSpPr>
            <p:spPr bwMode="auto">
              <a:xfrm>
                <a:off x="5675" y="1194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4" name="Oval 200"/>
              <p:cNvSpPr>
                <a:spLocks noChangeArrowheads="1"/>
              </p:cNvSpPr>
              <p:nvPr/>
            </p:nvSpPr>
            <p:spPr bwMode="auto">
              <a:xfrm>
                <a:off x="5682" y="1200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5" name="Oval 201"/>
              <p:cNvSpPr>
                <a:spLocks noChangeArrowheads="1"/>
              </p:cNvSpPr>
              <p:nvPr/>
            </p:nvSpPr>
            <p:spPr bwMode="auto">
              <a:xfrm>
                <a:off x="5689" y="1207"/>
                <a:ext cx="230" cy="284"/>
              </a:xfrm>
              <a:prstGeom prst="ellipse">
                <a:avLst/>
              </a:prstGeom>
              <a:solidFill>
                <a:srgbClr val="800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6" name="Oval 202"/>
              <p:cNvSpPr>
                <a:spLocks noChangeArrowheads="1"/>
              </p:cNvSpPr>
              <p:nvPr/>
            </p:nvSpPr>
            <p:spPr bwMode="auto">
              <a:xfrm>
                <a:off x="5698" y="1213"/>
                <a:ext cx="196" cy="243"/>
              </a:xfrm>
              <a:prstGeom prst="ellipse">
                <a:avLst/>
              </a:prstGeom>
              <a:solidFill>
                <a:srgbClr val="A000A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7" name="Oval 203"/>
              <p:cNvSpPr>
                <a:spLocks noChangeArrowheads="1"/>
              </p:cNvSpPr>
              <p:nvPr/>
            </p:nvSpPr>
            <p:spPr bwMode="auto">
              <a:xfrm>
                <a:off x="5705" y="1221"/>
                <a:ext cx="162" cy="201"/>
              </a:xfrm>
              <a:prstGeom prst="ellipse">
                <a:avLst/>
              </a:prstGeom>
              <a:solidFill>
                <a:srgbClr val="C00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8" name="Oval 204"/>
              <p:cNvSpPr>
                <a:spLocks noChangeArrowheads="1"/>
              </p:cNvSpPr>
              <p:nvPr/>
            </p:nvSpPr>
            <p:spPr bwMode="auto">
              <a:xfrm>
                <a:off x="5712" y="1229"/>
                <a:ext cx="130" cy="161"/>
              </a:xfrm>
              <a:prstGeom prst="ellipse">
                <a:avLst/>
              </a:prstGeom>
              <a:solidFill>
                <a:srgbClr val="E000E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9" name="Oval 205"/>
              <p:cNvSpPr>
                <a:spLocks noChangeArrowheads="1"/>
              </p:cNvSpPr>
              <p:nvPr/>
            </p:nvSpPr>
            <p:spPr bwMode="auto">
              <a:xfrm>
                <a:off x="5720" y="1235"/>
                <a:ext cx="96" cy="119"/>
              </a:xfrm>
              <a:prstGeom prst="ellipse">
                <a:avLst/>
              </a:prstGeom>
              <a:solidFill>
                <a:srgbClr val="FF0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0" name="Oval 206"/>
              <p:cNvSpPr>
                <a:spLocks noChangeArrowheads="1"/>
              </p:cNvSpPr>
              <p:nvPr/>
            </p:nvSpPr>
            <p:spPr bwMode="auto">
              <a:xfrm>
                <a:off x="5726" y="1237"/>
                <a:ext cx="77" cy="96"/>
              </a:xfrm>
              <a:prstGeom prst="ellipse">
                <a:avLst/>
              </a:prstGeom>
              <a:solidFill>
                <a:srgbClr val="FF4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1" name="Oval 207"/>
              <p:cNvSpPr>
                <a:spLocks noChangeArrowheads="1"/>
              </p:cNvSpPr>
              <p:nvPr/>
            </p:nvSpPr>
            <p:spPr bwMode="auto">
              <a:xfrm>
                <a:off x="5730" y="1243"/>
                <a:ext cx="56" cy="71"/>
              </a:xfrm>
              <a:prstGeom prst="ellipse">
                <a:avLst/>
              </a:prstGeom>
              <a:solidFill>
                <a:srgbClr val="FF8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2" name="Oval 208"/>
              <p:cNvSpPr>
                <a:spLocks noChangeArrowheads="1"/>
              </p:cNvSpPr>
              <p:nvPr/>
            </p:nvSpPr>
            <p:spPr bwMode="auto">
              <a:xfrm>
                <a:off x="5734" y="1248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" name="Group 209"/>
          <p:cNvGrpSpPr>
            <a:grpSpLocks/>
          </p:cNvGrpSpPr>
          <p:nvPr/>
        </p:nvGrpSpPr>
        <p:grpSpPr bwMode="auto">
          <a:xfrm>
            <a:off x="2133600" y="3609975"/>
            <a:ext cx="1295400" cy="1038225"/>
            <a:chOff x="1152" y="2064"/>
            <a:chExt cx="816" cy="654"/>
          </a:xfrm>
        </p:grpSpPr>
        <p:grpSp>
          <p:nvGrpSpPr>
            <p:cNvPr id="18" name="Group 210"/>
            <p:cNvGrpSpPr>
              <a:grpSpLocks/>
            </p:cNvGrpSpPr>
            <p:nvPr/>
          </p:nvGrpSpPr>
          <p:grpSpPr bwMode="auto">
            <a:xfrm>
              <a:off x="1440" y="2064"/>
              <a:ext cx="256" cy="358"/>
              <a:chOff x="2795" y="587"/>
              <a:chExt cx="256" cy="358"/>
            </a:xfrm>
          </p:grpSpPr>
          <p:sp>
            <p:nvSpPr>
              <p:cNvPr id="22789" name="Oval 211"/>
              <p:cNvSpPr>
                <a:spLocks noChangeArrowheads="1"/>
              </p:cNvSpPr>
              <p:nvPr/>
            </p:nvSpPr>
            <p:spPr bwMode="auto">
              <a:xfrm>
                <a:off x="2795" y="587"/>
                <a:ext cx="256" cy="358"/>
              </a:xfrm>
              <a:prstGeom prst="ellipse">
                <a:avLst/>
              </a:prstGeom>
              <a:solidFill>
                <a:srgbClr val="202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0" name="Oval 212"/>
              <p:cNvSpPr>
                <a:spLocks noChangeArrowheads="1"/>
              </p:cNvSpPr>
              <p:nvPr/>
            </p:nvSpPr>
            <p:spPr bwMode="auto">
              <a:xfrm>
                <a:off x="2799" y="588"/>
                <a:ext cx="233" cy="326"/>
              </a:xfrm>
              <a:prstGeom prst="ellipse">
                <a:avLst/>
              </a:prstGeom>
              <a:solidFill>
                <a:srgbClr val="404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1" name="Oval 213"/>
              <p:cNvSpPr>
                <a:spLocks noChangeArrowheads="1"/>
              </p:cNvSpPr>
              <p:nvPr/>
            </p:nvSpPr>
            <p:spPr bwMode="auto">
              <a:xfrm>
                <a:off x="2805" y="594"/>
                <a:ext cx="207" cy="289"/>
              </a:xfrm>
              <a:prstGeom prst="ellipse">
                <a:avLst/>
              </a:prstGeom>
              <a:solidFill>
                <a:srgbClr val="606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2" name="Oval 214"/>
              <p:cNvSpPr>
                <a:spLocks noChangeArrowheads="1"/>
              </p:cNvSpPr>
              <p:nvPr/>
            </p:nvSpPr>
            <p:spPr bwMode="auto">
              <a:xfrm>
                <a:off x="2810" y="601"/>
                <a:ext cx="181" cy="251"/>
              </a:xfrm>
              <a:prstGeom prst="ellipse">
                <a:avLst/>
              </a:prstGeom>
              <a:solidFill>
                <a:srgbClr val="8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3" name="Oval 215"/>
              <p:cNvSpPr>
                <a:spLocks noChangeArrowheads="1"/>
              </p:cNvSpPr>
              <p:nvPr/>
            </p:nvSpPr>
            <p:spPr bwMode="auto">
              <a:xfrm>
                <a:off x="2817" y="607"/>
                <a:ext cx="154" cy="215"/>
              </a:xfrm>
              <a:prstGeom prst="ellipse">
                <a:avLst/>
              </a:prstGeom>
              <a:solidFill>
                <a:srgbClr val="A0A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4" name="Oval 216"/>
              <p:cNvSpPr>
                <a:spLocks noChangeArrowheads="1"/>
              </p:cNvSpPr>
              <p:nvPr/>
            </p:nvSpPr>
            <p:spPr bwMode="auto">
              <a:xfrm>
                <a:off x="2823" y="613"/>
                <a:ext cx="127" cy="178"/>
              </a:xfrm>
              <a:prstGeom prst="ellipse">
                <a:avLst/>
              </a:prstGeom>
              <a:solidFill>
                <a:srgbClr val="C0C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5" name="Oval 217"/>
              <p:cNvSpPr>
                <a:spLocks noChangeArrowheads="1"/>
              </p:cNvSpPr>
              <p:nvPr/>
            </p:nvSpPr>
            <p:spPr bwMode="auto">
              <a:xfrm>
                <a:off x="2829" y="620"/>
                <a:ext cx="100" cy="141"/>
              </a:xfrm>
              <a:prstGeom prst="ellipse">
                <a:avLst/>
              </a:prstGeom>
              <a:solidFill>
                <a:srgbClr val="E0E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6" name="Oval 218"/>
              <p:cNvSpPr>
                <a:spLocks noChangeArrowheads="1"/>
              </p:cNvSpPr>
              <p:nvPr/>
            </p:nvSpPr>
            <p:spPr bwMode="auto">
              <a:xfrm>
                <a:off x="2835" y="626"/>
                <a:ext cx="76" cy="103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7" name="Oval 219"/>
              <p:cNvSpPr>
                <a:spLocks noChangeArrowheads="1"/>
              </p:cNvSpPr>
              <p:nvPr/>
            </p:nvSpPr>
            <p:spPr bwMode="auto">
              <a:xfrm>
                <a:off x="2839" y="628"/>
                <a:ext cx="61" cy="83"/>
              </a:xfrm>
              <a:prstGeom prst="ellipse">
                <a:avLst/>
              </a:prstGeom>
              <a:solidFill>
                <a:srgbClr val="FFFF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8" name="Oval 220"/>
              <p:cNvSpPr>
                <a:spLocks noChangeArrowheads="1"/>
              </p:cNvSpPr>
              <p:nvPr/>
            </p:nvSpPr>
            <p:spPr bwMode="auto">
              <a:xfrm>
                <a:off x="2843" y="633"/>
                <a:ext cx="44" cy="61"/>
              </a:xfrm>
              <a:prstGeom prst="ellipse">
                <a:avLst/>
              </a:prstGeom>
              <a:solidFill>
                <a:srgbClr val="FFFF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9" name="Oval 221"/>
              <p:cNvSpPr>
                <a:spLocks noChangeArrowheads="1"/>
              </p:cNvSpPr>
              <p:nvPr/>
            </p:nvSpPr>
            <p:spPr bwMode="auto">
              <a:xfrm>
                <a:off x="2847" y="638"/>
                <a:ext cx="28" cy="41"/>
              </a:xfrm>
              <a:prstGeom prst="ellipse">
                <a:avLst/>
              </a:prstGeom>
              <a:solidFill>
                <a:srgbClr val="FFFF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788" name="Rectangle 222"/>
            <p:cNvSpPr>
              <a:spLocks noChangeArrowheads="1"/>
            </p:cNvSpPr>
            <p:nvPr/>
          </p:nvSpPr>
          <p:spPr bwMode="auto">
            <a:xfrm>
              <a:off x="1152" y="2400"/>
              <a:ext cx="816" cy="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Drug Treatment</a:t>
              </a:r>
            </a:p>
          </p:txBody>
        </p:sp>
      </p:grpSp>
      <p:grpSp>
        <p:nvGrpSpPr>
          <p:cNvPr id="19" name="Group 223"/>
          <p:cNvGrpSpPr>
            <a:grpSpLocks/>
          </p:cNvGrpSpPr>
          <p:nvPr/>
        </p:nvGrpSpPr>
        <p:grpSpPr bwMode="auto">
          <a:xfrm>
            <a:off x="6172200" y="2362200"/>
            <a:ext cx="1143000" cy="1111250"/>
            <a:chOff x="3888" y="1488"/>
            <a:chExt cx="720" cy="700"/>
          </a:xfrm>
        </p:grpSpPr>
        <p:sp>
          <p:nvSpPr>
            <p:cNvPr id="22774" name="Rectangle 224"/>
            <p:cNvSpPr>
              <a:spLocks noChangeArrowheads="1"/>
            </p:cNvSpPr>
            <p:nvPr/>
          </p:nvSpPr>
          <p:spPr bwMode="auto">
            <a:xfrm>
              <a:off x="3888" y="1824"/>
              <a:ext cx="72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Elected Officials</a:t>
              </a:r>
            </a:p>
          </p:txBody>
        </p:sp>
        <p:grpSp>
          <p:nvGrpSpPr>
            <p:cNvPr id="20" name="Group 225"/>
            <p:cNvGrpSpPr>
              <a:grpSpLocks/>
            </p:cNvGrpSpPr>
            <p:nvPr/>
          </p:nvGrpSpPr>
          <p:grpSpPr bwMode="auto">
            <a:xfrm>
              <a:off x="4080" y="1488"/>
              <a:ext cx="288" cy="351"/>
              <a:chOff x="1379" y="948"/>
              <a:chExt cx="324" cy="401"/>
            </a:xfrm>
          </p:grpSpPr>
          <p:sp>
            <p:nvSpPr>
              <p:cNvPr id="22776" name="Oval 226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77" name="Oval 227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78" name="Oval 228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79" name="Oval 229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0" name="Oval 230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1" name="Oval 231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2" name="Oval 232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3" name="Oval 233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4" name="Oval 234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5" name="Oval 235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6" name="Oval 236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" name="Group 237"/>
          <p:cNvGrpSpPr>
            <a:grpSpLocks/>
          </p:cNvGrpSpPr>
          <p:nvPr/>
        </p:nvGrpSpPr>
        <p:grpSpPr bwMode="auto">
          <a:xfrm>
            <a:off x="7924800" y="2971800"/>
            <a:ext cx="533400" cy="609600"/>
            <a:chOff x="2719" y="1872"/>
            <a:chExt cx="339" cy="408"/>
          </a:xfrm>
        </p:grpSpPr>
        <p:sp>
          <p:nvSpPr>
            <p:cNvPr id="22763" name="Oval 238"/>
            <p:cNvSpPr>
              <a:spLocks noChangeArrowheads="1"/>
            </p:cNvSpPr>
            <p:nvPr/>
          </p:nvSpPr>
          <p:spPr bwMode="auto">
            <a:xfrm>
              <a:off x="2719" y="1872"/>
              <a:ext cx="339" cy="408"/>
            </a:xfrm>
            <a:prstGeom prst="ellipse">
              <a:avLst/>
            </a:prstGeom>
            <a:solidFill>
              <a:srgbClr val="201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64" name="Oval 239"/>
            <p:cNvSpPr>
              <a:spLocks noChangeArrowheads="1"/>
            </p:cNvSpPr>
            <p:nvPr/>
          </p:nvSpPr>
          <p:spPr bwMode="auto">
            <a:xfrm>
              <a:off x="2725" y="1873"/>
              <a:ext cx="309" cy="373"/>
            </a:xfrm>
            <a:prstGeom prst="ellipse">
              <a:avLst/>
            </a:prstGeom>
            <a:solidFill>
              <a:srgbClr val="402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65" name="Oval 240"/>
            <p:cNvSpPr>
              <a:spLocks noChangeArrowheads="1"/>
            </p:cNvSpPr>
            <p:nvPr/>
          </p:nvSpPr>
          <p:spPr bwMode="auto">
            <a:xfrm>
              <a:off x="2731" y="1880"/>
              <a:ext cx="276" cy="331"/>
            </a:xfrm>
            <a:prstGeom prst="ellipse">
              <a:avLst/>
            </a:prstGeom>
            <a:solidFill>
              <a:srgbClr val="603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66" name="Oval 241"/>
            <p:cNvSpPr>
              <a:spLocks noChangeArrowheads="1"/>
            </p:cNvSpPr>
            <p:nvPr/>
          </p:nvSpPr>
          <p:spPr bwMode="auto">
            <a:xfrm>
              <a:off x="2738" y="1886"/>
              <a:ext cx="243" cy="290"/>
            </a:xfrm>
            <a:prstGeom prst="ellipse">
              <a:avLst/>
            </a:prstGeom>
            <a:solidFill>
              <a:srgbClr val="804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67" name="Oval 242"/>
            <p:cNvSpPr>
              <a:spLocks noChangeArrowheads="1"/>
            </p:cNvSpPr>
            <p:nvPr/>
          </p:nvSpPr>
          <p:spPr bwMode="auto">
            <a:xfrm>
              <a:off x="2748" y="1893"/>
              <a:ext cx="206" cy="248"/>
            </a:xfrm>
            <a:prstGeom prst="ellipse">
              <a:avLst/>
            </a:prstGeom>
            <a:solidFill>
              <a:srgbClr val="A05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68" name="Oval 243"/>
            <p:cNvSpPr>
              <a:spLocks noChangeArrowheads="1"/>
            </p:cNvSpPr>
            <p:nvPr/>
          </p:nvSpPr>
          <p:spPr bwMode="auto">
            <a:xfrm>
              <a:off x="2756" y="1900"/>
              <a:ext cx="171" cy="207"/>
            </a:xfrm>
            <a:prstGeom prst="ellipse">
              <a:avLst/>
            </a:prstGeom>
            <a:solidFill>
              <a:srgbClr val="C06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69" name="Oval 244"/>
            <p:cNvSpPr>
              <a:spLocks noChangeArrowheads="1"/>
            </p:cNvSpPr>
            <p:nvPr/>
          </p:nvSpPr>
          <p:spPr bwMode="auto">
            <a:xfrm>
              <a:off x="2762" y="1908"/>
              <a:ext cx="138" cy="166"/>
            </a:xfrm>
            <a:prstGeom prst="ellipse">
              <a:avLst/>
            </a:prstGeom>
            <a:solidFill>
              <a:srgbClr val="E07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70" name="Oval 245"/>
            <p:cNvSpPr>
              <a:spLocks noChangeArrowheads="1"/>
            </p:cNvSpPr>
            <p:nvPr/>
          </p:nvSpPr>
          <p:spPr bwMode="auto">
            <a:xfrm>
              <a:off x="2771" y="1915"/>
              <a:ext cx="102" cy="122"/>
            </a:xfrm>
            <a:prstGeom prst="ellipse">
              <a:avLst/>
            </a:prstGeom>
            <a:solidFill>
              <a:srgbClr val="FF8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71" name="Oval 246"/>
            <p:cNvSpPr>
              <a:spLocks noChangeArrowheads="1"/>
            </p:cNvSpPr>
            <p:nvPr/>
          </p:nvSpPr>
          <p:spPr bwMode="auto">
            <a:xfrm>
              <a:off x="2777" y="1916"/>
              <a:ext cx="83" cy="101"/>
            </a:xfrm>
            <a:prstGeom prst="ellipse">
              <a:avLst/>
            </a:prstGeom>
            <a:solidFill>
              <a:srgbClr val="FFA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72" name="Oval 247"/>
            <p:cNvSpPr>
              <a:spLocks noChangeArrowheads="1"/>
            </p:cNvSpPr>
            <p:nvPr/>
          </p:nvSpPr>
          <p:spPr bwMode="auto">
            <a:xfrm>
              <a:off x="2781" y="1922"/>
              <a:ext cx="61" cy="75"/>
            </a:xfrm>
            <a:prstGeom prst="ellipse">
              <a:avLst/>
            </a:prstGeom>
            <a:solidFill>
              <a:srgbClr val="FFC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73" name="Oval 248"/>
            <p:cNvSpPr>
              <a:spLocks noChangeArrowheads="1"/>
            </p:cNvSpPr>
            <p:nvPr/>
          </p:nvSpPr>
          <p:spPr bwMode="auto">
            <a:xfrm>
              <a:off x="2786" y="1927"/>
              <a:ext cx="41" cy="53"/>
            </a:xfrm>
            <a:prstGeom prst="ellipse">
              <a:avLst/>
            </a:prstGeom>
            <a:solidFill>
              <a:srgbClr val="FFE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49"/>
          <p:cNvGrpSpPr>
            <a:grpSpLocks/>
          </p:cNvGrpSpPr>
          <p:nvPr/>
        </p:nvGrpSpPr>
        <p:grpSpPr bwMode="auto">
          <a:xfrm>
            <a:off x="1524000" y="1981200"/>
            <a:ext cx="1673225" cy="942975"/>
            <a:chOff x="960" y="1230"/>
            <a:chExt cx="1054" cy="594"/>
          </a:xfrm>
        </p:grpSpPr>
        <p:sp>
          <p:nvSpPr>
            <p:cNvPr id="22750" name="Rectangle 250"/>
            <p:cNvSpPr>
              <a:spLocks noChangeArrowheads="1"/>
            </p:cNvSpPr>
            <p:nvPr/>
          </p:nvSpPr>
          <p:spPr bwMode="auto">
            <a:xfrm>
              <a:off x="960" y="1614"/>
              <a:ext cx="105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Mental Health</a:t>
              </a:r>
            </a:p>
          </p:txBody>
        </p:sp>
        <p:grpSp>
          <p:nvGrpSpPr>
            <p:cNvPr id="23" name="Group 251"/>
            <p:cNvGrpSpPr>
              <a:grpSpLocks/>
            </p:cNvGrpSpPr>
            <p:nvPr/>
          </p:nvGrpSpPr>
          <p:grpSpPr bwMode="auto">
            <a:xfrm>
              <a:off x="1296" y="1230"/>
              <a:ext cx="336" cy="384"/>
              <a:chOff x="2719" y="1872"/>
              <a:chExt cx="339" cy="408"/>
            </a:xfrm>
          </p:grpSpPr>
          <p:sp>
            <p:nvSpPr>
              <p:cNvPr id="22752" name="Oval 252"/>
              <p:cNvSpPr>
                <a:spLocks noChangeArrowheads="1"/>
              </p:cNvSpPr>
              <p:nvPr/>
            </p:nvSpPr>
            <p:spPr bwMode="auto">
              <a:xfrm>
                <a:off x="2719" y="1872"/>
                <a:ext cx="339" cy="408"/>
              </a:xfrm>
              <a:prstGeom prst="ellipse">
                <a:avLst/>
              </a:prstGeom>
              <a:solidFill>
                <a:srgbClr val="201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3" name="Oval 253"/>
              <p:cNvSpPr>
                <a:spLocks noChangeArrowheads="1"/>
              </p:cNvSpPr>
              <p:nvPr/>
            </p:nvSpPr>
            <p:spPr bwMode="auto">
              <a:xfrm>
                <a:off x="2725" y="1873"/>
                <a:ext cx="309" cy="373"/>
              </a:xfrm>
              <a:prstGeom prst="ellipse">
                <a:avLst/>
              </a:prstGeom>
              <a:solidFill>
                <a:srgbClr val="402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4" name="Oval 254"/>
              <p:cNvSpPr>
                <a:spLocks noChangeArrowheads="1"/>
              </p:cNvSpPr>
              <p:nvPr/>
            </p:nvSpPr>
            <p:spPr bwMode="auto">
              <a:xfrm>
                <a:off x="2731" y="1880"/>
                <a:ext cx="276" cy="331"/>
              </a:xfrm>
              <a:prstGeom prst="ellipse">
                <a:avLst/>
              </a:prstGeom>
              <a:solidFill>
                <a:srgbClr val="603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5" name="Oval 255"/>
              <p:cNvSpPr>
                <a:spLocks noChangeArrowheads="1"/>
              </p:cNvSpPr>
              <p:nvPr/>
            </p:nvSpPr>
            <p:spPr bwMode="auto">
              <a:xfrm>
                <a:off x="2738" y="1886"/>
                <a:ext cx="243" cy="290"/>
              </a:xfrm>
              <a:prstGeom prst="ellipse">
                <a:avLst/>
              </a:prstGeom>
              <a:solidFill>
                <a:srgbClr val="804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6" name="Oval 256"/>
              <p:cNvSpPr>
                <a:spLocks noChangeArrowheads="1"/>
              </p:cNvSpPr>
              <p:nvPr/>
            </p:nvSpPr>
            <p:spPr bwMode="auto">
              <a:xfrm>
                <a:off x="2748" y="1893"/>
                <a:ext cx="206" cy="248"/>
              </a:xfrm>
              <a:prstGeom prst="ellipse">
                <a:avLst/>
              </a:prstGeom>
              <a:solidFill>
                <a:srgbClr val="A05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7" name="Oval 257"/>
              <p:cNvSpPr>
                <a:spLocks noChangeArrowheads="1"/>
              </p:cNvSpPr>
              <p:nvPr/>
            </p:nvSpPr>
            <p:spPr bwMode="auto">
              <a:xfrm>
                <a:off x="2756" y="1900"/>
                <a:ext cx="171" cy="207"/>
              </a:xfrm>
              <a:prstGeom prst="ellipse">
                <a:avLst/>
              </a:prstGeom>
              <a:solidFill>
                <a:srgbClr val="C06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8" name="Oval 258"/>
              <p:cNvSpPr>
                <a:spLocks noChangeArrowheads="1"/>
              </p:cNvSpPr>
              <p:nvPr/>
            </p:nvSpPr>
            <p:spPr bwMode="auto">
              <a:xfrm>
                <a:off x="2762" y="1908"/>
                <a:ext cx="138" cy="166"/>
              </a:xfrm>
              <a:prstGeom prst="ellipse">
                <a:avLst/>
              </a:prstGeom>
              <a:solidFill>
                <a:srgbClr val="E07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9" name="Oval 259"/>
              <p:cNvSpPr>
                <a:spLocks noChangeArrowheads="1"/>
              </p:cNvSpPr>
              <p:nvPr/>
            </p:nvSpPr>
            <p:spPr bwMode="auto">
              <a:xfrm>
                <a:off x="2771" y="1915"/>
                <a:ext cx="102" cy="122"/>
              </a:xfrm>
              <a:prstGeom prst="ellipse">
                <a:avLst/>
              </a:prstGeom>
              <a:solidFill>
                <a:srgbClr val="FF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0" name="Oval 260"/>
              <p:cNvSpPr>
                <a:spLocks noChangeArrowheads="1"/>
              </p:cNvSpPr>
              <p:nvPr/>
            </p:nvSpPr>
            <p:spPr bwMode="auto">
              <a:xfrm>
                <a:off x="2777" y="1916"/>
                <a:ext cx="83" cy="101"/>
              </a:xfrm>
              <a:prstGeom prst="ellipse">
                <a:avLst/>
              </a:prstGeom>
              <a:solidFill>
                <a:srgbClr val="FFA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1" name="Oval 261"/>
              <p:cNvSpPr>
                <a:spLocks noChangeArrowheads="1"/>
              </p:cNvSpPr>
              <p:nvPr/>
            </p:nvSpPr>
            <p:spPr bwMode="auto">
              <a:xfrm>
                <a:off x="2781" y="1922"/>
                <a:ext cx="61" cy="75"/>
              </a:xfrm>
              <a:prstGeom prst="ellipse">
                <a:avLst/>
              </a:prstGeom>
              <a:solidFill>
                <a:srgbClr val="FFC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2" name="Oval 262"/>
              <p:cNvSpPr>
                <a:spLocks noChangeArrowheads="1"/>
              </p:cNvSpPr>
              <p:nvPr/>
            </p:nvSpPr>
            <p:spPr bwMode="auto">
              <a:xfrm>
                <a:off x="2786" y="1927"/>
                <a:ext cx="41" cy="53"/>
              </a:xfrm>
              <a:prstGeom prst="ellipse">
                <a:avLst/>
              </a:prstGeom>
              <a:solidFill>
                <a:srgbClr val="FFE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4" name="Group 263"/>
          <p:cNvGrpSpPr>
            <a:grpSpLocks/>
          </p:cNvGrpSpPr>
          <p:nvPr/>
        </p:nvGrpSpPr>
        <p:grpSpPr bwMode="auto">
          <a:xfrm>
            <a:off x="6400800" y="4648200"/>
            <a:ext cx="990600" cy="942975"/>
            <a:chOff x="4032" y="2928"/>
            <a:chExt cx="624" cy="594"/>
          </a:xfrm>
        </p:grpSpPr>
        <p:sp>
          <p:nvSpPr>
            <p:cNvPr id="22737" name="Rectangle 264"/>
            <p:cNvSpPr>
              <a:spLocks noChangeArrowheads="1"/>
            </p:cNvSpPr>
            <p:nvPr/>
          </p:nvSpPr>
          <p:spPr bwMode="auto">
            <a:xfrm>
              <a:off x="4032" y="3312"/>
              <a:ext cx="62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CHCs</a:t>
              </a:r>
            </a:p>
          </p:txBody>
        </p:sp>
        <p:grpSp>
          <p:nvGrpSpPr>
            <p:cNvPr id="25" name="Group 265"/>
            <p:cNvGrpSpPr>
              <a:grpSpLocks/>
            </p:cNvGrpSpPr>
            <p:nvPr/>
          </p:nvGrpSpPr>
          <p:grpSpPr bwMode="auto">
            <a:xfrm>
              <a:off x="4176" y="2928"/>
              <a:ext cx="336" cy="384"/>
              <a:chOff x="2719" y="1872"/>
              <a:chExt cx="339" cy="408"/>
            </a:xfrm>
          </p:grpSpPr>
          <p:sp>
            <p:nvSpPr>
              <p:cNvPr id="22739" name="Oval 266"/>
              <p:cNvSpPr>
                <a:spLocks noChangeArrowheads="1"/>
              </p:cNvSpPr>
              <p:nvPr/>
            </p:nvSpPr>
            <p:spPr bwMode="auto">
              <a:xfrm>
                <a:off x="2719" y="1872"/>
                <a:ext cx="339" cy="408"/>
              </a:xfrm>
              <a:prstGeom prst="ellipse">
                <a:avLst/>
              </a:prstGeom>
              <a:solidFill>
                <a:srgbClr val="201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0" name="Oval 267"/>
              <p:cNvSpPr>
                <a:spLocks noChangeArrowheads="1"/>
              </p:cNvSpPr>
              <p:nvPr/>
            </p:nvSpPr>
            <p:spPr bwMode="auto">
              <a:xfrm>
                <a:off x="2725" y="1873"/>
                <a:ext cx="309" cy="373"/>
              </a:xfrm>
              <a:prstGeom prst="ellipse">
                <a:avLst/>
              </a:prstGeom>
              <a:solidFill>
                <a:srgbClr val="402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1" name="Oval 268"/>
              <p:cNvSpPr>
                <a:spLocks noChangeArrowheads="1"/>
              </p:cNvSpPr>
              <p:nvPr/>
            </p:nvSpPr>
            <p:spPr bwMode="auto">
              <a:xfrm>
                <a:off x="2731" y="1880"/>
                <a:ext cx="276" cy="331"/>
              </a:xfrm>
              <a:prstGeom prst="ellipse">
                <a:avLst/>
              </a:prstGeom>
              <a:solidFill>
                <a:srgbClr val="603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2" name="Oval 269"/>
              <p:cNvSpPr>
                <a:spLocks noChangeArrowheads="1"/>
              </p:cNvSpPr>
              <p:nvPr/>
            </p:nvSpPr>
            <p:spPr bwMode="auto">
              <a:xfrm>
                <a:off x="2738" y="1886"/>
                <a:ext cx="243" cy="290"/>
              </a:xfrm>
              <a:prstGeom prst="ellipse">
                <a:avLst/>
              </a:prstGeom>
              <a:solidFill>
                <a:srgbClr val="804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3" name="Oval 270"/>
              <p:cNvSpPr>
                <a:spLocks noChangeArrowheads="1"/>
              </p:cNvSpPr>
              <p:nvPr/>
            </p:nvSpPr>
            <p:spPr bwMode="auto">
              <a:xfrm>
                <a:off x="2748" y="1893"/>
                <a:ext cx="206" cy="248"/>
              </a:xfrm>
              <a:prstGeom prst="ellipse">
                <a:avLst/>
              </a:prstGeom>
              <a:solidFill>
                <a:srgbClr val="A05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4" name="Oval 271"/>
              <p:cNvSpPr>
                <a:spLocks noChangeArrowheads="1"/>
              </p:cNvSpPr>
              <p:nvPr/>
            </p:nvSpPr>
            <p:spPr bwMode="auto">
              <a:xfrm>
                <a:off x="2756" y="1900"/>
                <a:ext cx="171" cy="207"/>
              </a:xfrm>
              <a:prstGeom prst="ellipse">
                <a:avLst/>
              </a:prstGeom>
              <a:solidFill>
                <a:srgbClr val="C06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5" name="Oval 272"/>
              <p:cNvSpPr>
                <a:spLocks noChangeArrowheads="1"/>
              </p:cNvSpPr>
              <p:nvPr/>
            </p:nvSpPr>
            <p:spPr bwMode="auto">
              <a:xfrm>
                <a:off x="2762" y="1908"/>
                <a:ext cx="138" cy="166"/>
              </a:xfrm>
              <a:prstGeom prst="ellipse">
                <a:avLst/>
              </a:prstGeom>
              <a:solidFill>
                <a:srgbClr val="E07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6" name="Oval 273"/>
              <p:cNvSpPr>
                <a:spLocks noChangeArrowheads="1"/>
              </p:cNvSpPr>
              <p:nvPr/>
            </p:nvSpPr>
            <p:spPr bwMode="auto">
              <a:xfrm>
                <a:off x="2771" y="1915"/>
                <a:ext cx="102" cy="122"/>
              </a:xfrm>
              <a:prstGeom prst="ellipse">
                <a:avLst/>
              </a:prstGeom>
              <a:solidFill>
                <a:srgbClr val="FF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7" name="Oval 274"/>
              <p:cNvSpPr>
                <a:spLocks noChangeArrowheads="1"/>
              </p:cNvSpPr>
              <p:nvPr/>
            </p:nvSpPr>
            <p:spPr bwMode="auto">
              <a:xfrm>
                <a:off x="2777" y="1916"/>
                <a:ext cx="83" cy="101"/>
              </a:xfrm>
              <a:prstGeom prst="ellipse">
                <a:avLst/>
              </a:prstGeom>
              <a:solidFill>
                <a:srgbClr val="FFA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8" name="Oval 275"/>
              <p:cNvSpPr>
                <a:spLocks noChangeArrowheads="1"/>
              </p:cNvSpPr>
              <p:nvPr/>
            </p:nvSpPr>
            <p:spPr bwMode="auto">
              <a:xfrm>
                <a:off x="2781" y="1922"/>
                <a:ext cx="61" cy="75"/>
              </a:xfrm>
              <a:prstGeom prst="ellipse">
                <a:avLst/>
              </a:prstGeom>
              <a:solidFill>
                <a:srgbClr val="FFC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9" name="Oval 276"/>
              <p:cNvSpPr>
                <a:spLocks noChangeArrowheads="1"/>
              </p:cNvSpPr>
              <p:nvPr/>
            </p:nvSpPr>
            <p:spPr bwMode="auto">
              <a:xfrm>
                <a:off x="2786" y="1927"/>
                <a:ext cx="41" cy="53"/>
              </a:xfrm>
              <a:prstGeom prst="ellipse">
                <a:avLst/>
              </a:prstGeom>
              <a:solidFill>
                <a:srgbClr val="FFE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" name="Group 277"/>
          <p:cNvGrpSpPr>
            <a:grpSpLocks/>
          </p:cNvGrpSpPr>
          <p:nvPr/>
        </p:nvGrpSpPr>
        <p:grpSpPr bwMode="auto">
          <a:xfrm>
            <a:off x="5638800" y="838200"/>
            <a:ext cx="533400" cy="609600"/>
            <a:chOff x="2719" y="1872"/>
            <a:chExt cx="339" cy="408"/>
          </a:xfrm>
        </p:grpSpPr>
        <p:sp>
          <p:nvSpPr>
            <p:cNvPr id="22726" name="Oval 278"/>
            <p:cNvSpPr>
              <a:spLocks noChangeArrowheads="1"/>
            </p:cNvSpPr>
            <p:nvPr/>
          </p:nvSpPr>
          <p:spPr bwMode="auto">
            <a:xfrm>
              <a:off x="2719" y="1872"/>
              <a:ext cx="339" cy="408"/>
            </a:xfrm>
            <a:prstGeom prst="ellipse">
              <a:avLst/>
            </a:prstGeom>
            <a:solidFill>
              <a:srgbClr val="201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27" name="Oval 279"/>
            <p:cNvSpPr>
              <a:spLocks noChangeArrowheads="1"/>
            </p:cNvSpPr>
            <p:nvPr/>
          </p:nvSpPr>
          <p:spPr bwMode="auto">
            <a:xfrm>
              <a:off x="2725" y="1873"/>
              <a:ext cx="309" cy="373"/>
            </a:xfrm>
            <a:prstGeom prst="ellipse">
              <a:avLst/>
            </a:prstGeom>
            <a:solidFill>
              <a:srgbClr val="402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28" name="Oval 280"/>
            <p:cNvSpPr>
              <a:spLocks noChangeArrowheads="1"/>
            </p:cNvSpPr>
            <p:nvPr/>
          </p:nvSpPr>
          <p:spPr bwMode="auto">
            <a:xfrm>
              <a:off x="2731" y="1880"/>
              <a:ext cx="276" cy="331"/>
            </a:xfrm>
            <a:prstGeom prst="ellipse">
              <a:avLst/>
            </a:prstGeom>
            <a:solidFill>
              <a:srgbClr val="603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29" name="Oval 281"/>
            <p:cNvSpPr>
              <a:spLocks noChangeArrowheads="1"/>
            </p:cNvSpPr>
            <p:nvPr/>
          </p:nvSpPr>
          <p:spPr bwMode="auto">
            <a:xfrm>
              <a:off x="2738" y="1886"/>
              <a:ext cx="243" cy="290"/>
            </a:xfrm>
            <a:prstGeom prst="ellipse">
              <a:avLst/>
            </a:prstGeom>
            <a:solidFill>
              <a:srgbClr val="804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0" name="Oval 282"/>
            <p:cNvSpPr>
              <a:spLocks noChangeArrowheads="1"/>
            </p:cNvSpPr>
            <p:nvPr/>
          </p:nvSpPr>
          <p:spPr bwMode="auto">
            <a:xfrm>
              <a:off x="2748" y="1893"/>
              <a:ext cx="206" cy="248"/>
            </a:xfrm>
            <a:prstGeom prst="ellipse">
              <a:avLst/>
            </a:prstGeom>
            <a:solidFill>
              <a:srgbClr val="A05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1" name="Oval 283"/>
            <p:cNvSpPr>
              <a:spLocks noChangeArrowheads="1"/>
            </p:cNvSpPr>
            <p:nvPr/>
          </p:nvSpPr>
          <p:spPr bwMode="auto">
            <a:xfrm>
              <a:off x="2756" y="1900"/>
              <a:ext cx="171" cy="207"/>
            </a:xfrm>
            <a:prstGeom prst="ellipse">
              <a:avLst/>
            </a:prstGeom>
            <a:solidFill>
              <a:srgbClr val="C06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2" name="Oval 284"/>
            <p:cNvSpPr>
              <a:spLocks noChangeArrowheads="1"/>
            </p:cNvSpPr>
            <p:nvPr/>
          </p:nvSpPr>
          <p:spPr bwMode="auto">
            <a:xfrm>
              <a:off x="2762" y="1908"/>
              <a:ext cx="138" cy="166"/>
            </a:xfrm>
            <a:prstGeom prst="ellipse">
              <a:avLst/>
            </a:prstGeom>
            <a:solidFill>
              <a:srgbClr val="E07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3" name="Oval 285"/>
            <p:cNvSpPr>
              <a:spLocks noChangeArrowheads="1"/>
            </p:cNvSpPr>
            <p:nvPr/>
          </p:nvSpPr>
          <p:spPr bwMode="auto">
            <a:xfrm>
              <a:off x="2771" y="1915"/>
              <a:ext cx="102" cy="122"/>
            </a:xfrm>
            <a:prstGeom prst="ellipse">
              <a:avLst/>
            </a:prstGeom>
            <a:solidFill>
              <a:srgbClr val="FF8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4" name="Oval 286"/>
            <p:cNvSpPr>
              <a:spLocks noChangeArrowheads="1"/>
            </p:cNvSpPr>
            <p:nvPr/>
          </p:nvSpPr>
          <p:spPr bwMode="auto">
            <a:xfrm>
              <a:off x="2777" y="1916"/>
              <a:ext cx="83" cy="101"/>
            </a:xfrm>
            <a:prstGeom prst="ellipse">
              <a:avLst/>
            </a:prstGeom>
            <a:solidFill>
              <a:srgbClr val="FFA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5" name="Oval 287"/>
            <p:cNvSpPr>
              <a:spLocks noChangeArrowheads="1"/>
            </p:cNvSpPr>
            <p:nvPr/>
          </p:nvSpPr>
          <p:spPr bwMode="auto">
            <a:xfrm>
              <a:off x="2781" y="1922"/>
              <a:ext cx="61" cy="75"/>
            </a:xfrm>
            <a:prstGeom prst="ellipse">
              <a:avLst/>
            </a:prstGeom>
            <a:solidFill>
              <a:srgbClr val="FFC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36" name="Oval 288"/>
            <p:cNvSpPr>
              <a:spLocks noChangeArrowheads="1"/>
            </p:cNvSpPr>
            <p:nvPr/>
          </p:nvSpPr>
          <p:spPr bwMode="auto">
            <a:xfrm>
              <a:off x="2786" y="1927"/>
              <a:ext cx="41" cy="53"/>
            </a:xfrm>
            <a:prstGeom prst="ellipse">
              <a:avLst/>
            </a:prstGeom>
            <a:solidFill>
              <a:srgbClr val="FFE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89"/>
          <p:cNvGrpSpPr>
            <a:grpSpLocks/>
          </p:cNvGrpSpPr>
          <p:nvPr/>
        </p:nvGrpSpPr>
        <p:grpSpPr bwMode="auto">
          <a:xfrm>
            <a:off x="3962400" y="3232150"/>
            <a:ext cx="1600200" cy="1187450"/>
            <a:chOff x="2448" y="1988"/>
            <a:chExt cx="1008" cy="748"/>
          </a:xfrm>
        </p:grpSpPr>
        <p:sp>
          <p:nvSpPr>
            <p:cNvPr id="22713" name="Rectangle 290"/>
            <p:cNvSpPr>
              <a:spLocks noChangeArrowheads="1"/>
            </p:cNvSpPr>
            <p:nvPr/>
          </p:nvSpPr>
          <p:spPr bwMode="auto">
            <a:xfrm>
              <a:off x="2448" y="2372"/>
              <a:ext cx="1008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Public Health Dept</a:t>
              </a:r>
            </a:p>
          </p:txBody>
        </p: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>
              <a:off x="2832" y="1988"/>
              <a:ext cx="336" cy="384"/>
              <a:chOff x="2719" y="1872"/>
              <a:chExt cx="339" cy="408"/>
            </a:xfrm>
          </p:grpSpPr>
          <p:sp>
            <p:nvSpPr>
              <p:cNvPr id="22715" name="Oval 292"/>
              <p:cNvSpPr>
                <a:spLocks noChangeArrowheads="1"/>
              </p:cNvSpPr>
              <p:nvPr/>
            </p:nvSpPr>
            <p:spPr bwMode="auto">
              <a:xfrm>
                <a:off x="2719" y="1872"/>
                <a:ext cx="339" cy="408"/>
              </a:xfrm>
              <a:prstGeom prst="ellipse">
                <a:avLst/>
              </a:prstGeom>
              <a:solidFill>
                <a:srgbClr val="201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16" name="Oval 293"/>
              <p:cNvSpPr>
                <a:spLocks noChangeArrowheads="1"/>
              </p:cNvSpPr>
              <p:nvPr/>
            </p:nvSpPr>
            <p:spPr bwMode="auto">
              <a:xfrm>
                <a:off x="2725" y="1873"/>
                <a:ext cx="309" cy="373"/>
              </a:xfrm>
              <a:prstGeom prst="ellipse">
                <a:avLst/>
              </a:prstGeom>
              <a:solidFill>
                <a:srgbClr val="402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17" name="Oval 294"/>
              <p:cNvSpPr>
                <a:spLocks noChangeArrowheads="1"/>
              </p:cNvSpPr>
              <p:nvPr/>
            </p:nvSpPr>
            <p:spPr bwMode="auto">
              <a:xfrm>
                <a:off x="2731" y="1880"/>
                <a:ext cx="276" cy="331"/>
              </a:xfrm>
              <a:prstGeom prst="ellipse">
                <a:avLst/>
              </a:prstGeom>
              <a:solidFill>
                <a:srgbClr val="603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18" name="Oval 295"/>
              <p:cNvSpPr>
                <a:spLocks noChangeArrowheads="1"/>
              </p:cNvSpPr>
              <p:nvPr/>
            </p:nvSpPr>
            <p:spPr bwMode="auto">
              <a:xfrm>
                <a:off x="2738" y="1886"/>
                <a:ext cx="243" cy="290"/>
              </a:xfrm>
              <a:prstGeom prst="ellipse">
                <a:avLst/>
              </a:prstGeom>
              <a:solidFill>
                <a:srgbClr val="804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19" name="Oval 296"/>
              <p:cNvSpPr>
                <a:spLocks noChangeArrowheads="1"/>
              </p:cNvSpPr>
              <p:nvPr/>
            </p:nvSpPr>
            <p:spPr bwMode="auto">
              <a:xfrm>
                <a:off x="2748" y="1893"/>
                <a:ext cx="206" cy="248"/>
              </a:xfrm>
              <a:prstGeom prst="ellipse">
                <a:avLst/>
              </a:prstGeom>
              <a:solidFill>
                <a:srgbClr val="A05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0" name="Oval 297"/>
              <p:cNvSpPr>
                <a:spLocks noChangeArrowheads="1"/>
              </p:cNvSpPr>
              <p:nvPr/>
            </p:nvSpPr>
            <p:spPr bwMode="auto">
              <a:xfrm>
                <a:off x="2756" y="1900"/>
                <a:ext cx="171" cy="207"/>
              </a:xfrm>
              <a:prstGeom prst="ellipse">
                <a:avLst/>
              </a:prstGeom>
              <a:solidFill>
                <a:srgbClr val="C06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1" name="Oval 298"/>
              <p:cNvSpPr>
                <a:spLocks noChangeArrowheads="1"/>
              </p:cNvSpPr>
              <p:nvPr/>
            </p:nvSpPr>
            <p:spPr bwMode="auto">
              <a:xfrm>
                <a:off x="2762" y="1908"/>
                <a:ext cx="138" cy="166"/>
              </a:xfrm>
              <a:prstGeom prst="ellipse">
                <a:avLst/>
              </a:prstGeom>
              <a:solidFill>
                <a:srgbClr val="E07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2" name="Oval 299"/>
              <p:cNvSpPr>
                <a:spLocks noChangeArrowheads="1"/>
              </p:cNvSpPr>
              <p:nvPr/>
            </p:nvSpPr>
            <p:spPr bwMode="auto">
              <a:xfrm>
                <a:off x="2771" y="1915"/>
                <a:ext cx="102" cy="122"/>
              </a:xfrm>
              <a:prstGeom prst="ellipse">
                <a:avLst/>
              </a:prstGeom>
              <a:solidFill>
                <a:srgbClr val="FF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3" name="Oval 300"/>
              <p:cNvSpPr>
                <a:spLocks noChangeArrowheads="1"/>
              </p:cNvSpPr>
              <p:nvPr/>
            </p:nvSpPr>
            <p:spPr bwMode="auto">
              <a:xfrm>
                <a:off x="2777" y="1916"/>
                <a:ext cx="83" cy="101"/>
              </a:xfrm>
              <a:prstGeom prst="ellipse">
                <a:avLst/>
              </a:prstGeom>
              <a:solidFill>
                <a:srgbClr val="FFA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4" name="Oval 301"/>
              <p:cNvSpPr>
                <a:spLocks noChangeArrowheads="1"/>
              </p:cNvSpPr>
              <p:nvPr/>
            </p:nvSpPr>
            <p:spPr bwMode="auto">
              <a:xfrm>
                <a:off x="2781" y="1922"/>
                <a:ext cx="61" cy="75"/>
              </a:xfrm>
              <a:prstGeom prst="ellipse">
                <a:avLst/>
              </a:prstGeom>
              <a:solidFill>
                <a:srgbClr val="FFC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5" name="Oval 302"/>
              <p:cNvSpPr>
                <a:spLocks noChangeArrowheads="1"/>
              </p:cNvSpPr>
              <p:nvPr/>
            </p:nvSpPr>
            <p:spPr bwMode="auto">
              <a:xfrm>
                <a:off x="2786" y="1927"/>
                <a:ext cx="41" cy="53"/>
              </a:xfrm>
              <a:prstGeom prst="ellipse">
                <a:avLst/>
              </a:prstGeom>
              <a:solidFill>
                <a:srgbClr val="FFE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" name="Group 303"/>
          <p:cNvGrpSpPr>
            <a:grpSpLocks/>
          </p:cNvGrpSpPr>
          <p:nvPr/>
        </p:nvGrpSpPr>
        <p:grpSpPr bwMode="auto">
          <a:xfrm>
            <a:off x="7696200" y="5429250"/>
            <a:ext cx="460375" cy="639763"/>
            <a:chOff x="5669" y="1191"/>
            <a:chExt cx="326" cy="403"/>
          </a:xfrm>
        </p:grpSpPr>
        <p:sp>
          <p:nvSpPr>
            <p:cNvPr id="22702" name="Oval 304"/>
            <p:cNvSpPr>
              <a:spLocks noChangeArrowheads="1"/>
            </p:cNvSpPr>
            <p:nvPr/>
          </p:nvSpPr>
          <p:spPr bwMode="auto">
            <a:xfrm>
              <a:off x="5669" y="1191"/>
              <a:ext cx="326" cy="403"/>
            </a:xfrm>
            <a:prstGeom prst="ellipse">
              <a:avLst/>
            </a:prstGeom>
            <a:solidFill>
              <a:srgbClr val="20002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3" name="Oval 305"/>
            <p:cNvSpPr>
              <a:spLocks noChangeArrowheads="1"/>
            </p:cNvSpPr>
            <p:nvPr/>
          </p:nvSpPr>
          <p:spPr bwMode="auto">
            <a:xfrm>
              <a:off x="5675" y="1194"/>
              <a:ext cx="296" cy="366"/>
            </a:xfrm>
            <a:prstGeom prst="ellipse">
              <a:avLst/>
            </a:prstGeom>
            <a:solidFill>
              <a:srgbClr val="4000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4" name="Oval 306"/>
            <p:cNvSpPr>
              <a:spLocks noChangeArrowheads="1"/>
            </p:cNvSpPr>
            <p:nvPr/>
          </p:nvSpPr>
          <p:spPr bwMode="auto">
            <a:xfrm>
              <a:off x="5682" y="1200"/>
              <a:ext cx="263" cy="325"/>
            </a:xfrm>
            <a:prstGeom prst="ellipse">
              <a:avLst/>
            </a:prstGeom>
            <a:solidFill>
              <a:srgbClr val="60006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5" name="Oval 307"/>
            <p:cNvSpPr>
              <a:spLocks noChangeArrowheads="1"/>
            </p:cNvSpPr>
            <p:nvPr/>
          </p:nvSpPr>
          <p:spPr bwMode="auto">
            <a:xfrm>
              <a:off x="5689" y="1207"/>
              <a:ext cx="230" cy="284"/>
            </a:xfrm>
            <a:prstGeom prst="ellipse">
              <a:avLst/>
            </a:prstGeom>
            <a:solidFill>
              <a:srgbClr val="8000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6" name="Oval 308"/>
            <p:cNvSpPr>
              <a:spLocks noChangeArrowheads="1"/>
            </p:cNvSpPr>
            <p:nvPr/>
          </p:nvSpPr>
          <p:spPr bwMode="auto">
            <a:xfrm>
              <a:off x="5698" y="1213"/>
              <a:ext cx="196" cy="243"/>
            </a:xfrm>
            <a:prstGeom prst="ellipse">
              <a:avLst/>
            </a:prstGeom>
            <a:solidFill>
              <a:srgbClr val="A000A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7" name="Oval 309"/>
            <p:cNvSpPr>
              <a:spLocks noChangeArrowheads="1"/>
            </p:cNvSpPr>
            <p:nvPr/>
          </p:nvSpPr>
          <p:spPr bwMode="auto">
            <a:xfrm>
              <a:off x="5705" y="1221"/>
              <a:ext cx="162" cy="201"/>
            </a:xfrm>
            <a:prstGeom prst="ellipse">
              <a:avLst/>
            </a:prstGeom>
            <a:solidFill>
              <a:srgbClr val="C000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8" name="Oval 310"/>
            <p:cNvSpPr>
              <a:spLocks noChangeArrowheads="1"/>
            </p:cNvSpPr>
            <p:nvPr/>
          </p:nvSpPr>
          <p:spPr bwMode="auto">
            <a:xfrm>
              <a:off x="5712" y="1229"/>
              <a:ext cx="130" cy="161"/>
            </a:xfrm>
            <a:prstGeom prst="ellipse">
              <a:avLst/>
            </a:prstGeom>
            <a:solidFill>
              <a:srgbClr val="E000E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09" name="Oval 311"/>
            <p:cNvSpPr>
              <a:spLocks noChangeArrowheads="1"/>
            </p:cNvSpPr>
            <p:nvPr/>
          </p:nvSpPr>
          <p:spPr bwMode="auto">
            <a:xfrm>
              <a:off x="5720" y="1235"/>
              <a:ext cx="96" cy="119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10" name="Oval 312"/>
            <p:cNvSpPr>
              <a:spLocks noChangeArrowheads="1"/>
            </p:cNvSpPr>
            <p:nvPr/>
          </p:nvSpPr>
          <p:spPr bwMode="auto">
            <a:xfrm>
              <a:off x="5726" y="1237"/>
              <a:ext cx="77" cy="96"/>
            </a:xfrm>
            <a:prstGeom prst="ellipse">
              <a:avLst/>
            </a:prstGeom>
            <a:solidFill>
              <a:srgbClr val="FF4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11" name="Oval 313"/>
            <p:cNvSpPr>
              <a:spLocks noChangeArrowheads="1"/>
            </p:cNvSpPr>
            <p:nvPr/>
          </p:nvSpPr>
          <p:spPr bwMode="auto">
            <a:xfrm>
              <a:off x="5730" y="1243"/>
              <a:ext cx="56" cy="71"/>
            </a:xfrm>
            <a:prstGeom prst="ellipse">
              <a:avLst/>
            </a:prstGeom>
            <a:solidFill>
              <a:srgbClr val="FF8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712" name="Oval 314"/>
            <p:cNvSpPr>
              <a:spLocks noChangeArrowheads="1"/>
            </p:cNvSpPr>
            <p:nvPr/>
          </p:nvSpPr>
          <p:spPr bwMode="auto">
            <a:xfrm>
              <a:off x="5734" y="1248"/>
              <a:ext cx="38" cy="48"/>
            </a:xfrm>
            <a:prstGeom prst="ellipse">
              <a:avLst/>
            </a:prstGeom>
            <a:solidFill>
              <a:srgbClr val="FFC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315"/>
          <p:cNvGrpSpPr>
            <a:grpSpLocks/>
          </p:cNvGrpSpPr>
          <p:nvPr/>
        </p:nvGrpSpPr>
        <p:grpSpPr bwMode="auto">
          <a:xfrm>
            <a:off x="2819400" y="2514600"/>
            <a:ext cx="1671638" cy="890588"/>
            <a:chOff x="1824" y="1425"/>
            <a:chExt cx="1053" cy="561"/>
          </a:xfrm>
        </p:grpSpPr>
        <p:grpSp>
          <p:nvGrpSpPr>
            <p:cNvPr id="31" name="Group 316"/>
            <p:cNvGrpSpPr>
              <a:grpSpLocks/>
            </p:cNvGrpSpPr>
            <p:nvPr/>
          </p:nvGrpSpPr>
          <p:grpSpPr bwMode="auto">
            <a:xfrm>
              <a:off x="2160" y="1425"/>
              <a:ext cx="288" cy="351"/>
              <a:chOff x="1379" y="948"/>
              <a:chExt cx="324" cy="401"/>
            </a:xfrm>
          </p:grpSpPr>
          <p:sp>
            <p:nvSpPr>
              <p:cNvPr id="22691" name="Oval 317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2" name="Oval 318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3" name="Oval 319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4" name="Oval 320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5" name="Oval 321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6" name="Oval 322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7" name="Oval 323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8" name="Oval 324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9" name="Oval 325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00" name="Oval 326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01" name="Oval 327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90" name="Rectangle 328"/>
            <p:cNvSpPr>
              <a:spLocks noChangeArrowheads="1"/>
            </p:cNvSpPr>
            <p:nvPr/>
          </p:nvSpPr>
          <p:spPr bwMode="auto">
            <a:xfrm>
              <a:off x="1824" y="1776"/>
              <a:ext cx="105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Parks and Rec</a:t>
              </a:r>
            </a:p>
          </p:txBody>
        </p:sp>
      </p:grpSp>
      <p:grpSp>
        <p:nvGrpSpPr>
          <p:cNvPr id="22881" name="Group 329"/>
          <p:cNvGrpSpPr>
            <a:grpSpLocks/>
          </p:cNvGrpSpPr>
          <p:nvPr/>
        </p:nvGrpSpPr>
        <p:grpSpPr bwMode="auto">
          <a:xfrm>
            <a:off x="533400" y="3962400"/>
            <a:ext cx="406400" cy="568325"/>
            <a:chOff x="2795" y="587"/>
            <a:chExt cx="256" cy="358"/>
          </a:xfrm>
        </p:grpSpPr>
        <p:sp>
          <p:nvSpPr>
            <p:cNvPr id="22678" name="Oval 330"/>
            <p:cNvSpPr>
              <a:spLocks noChangeArrowheads="1"/>
            </p:cNvSpPr>
            <p:nvPr/>
          </p:nvSpPr>
          <p:spPr bwMode="auto">
            <a:xfrm>
              <a:off x="2795" y="587"/>
              <a:ext cx="256" cy="358"/>
            </a:xfrm>
            <a:prstGeom prst="ellipse">
              <a:avLst/>
            </a:prstGeom>
            <a:solidFill>
              <a:srgbClr val="202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79" name="Oval 331"/>
            <p:cNvSpPr>
              <a:spLocks noChangeArrowheads="1"/>
            </p:cNvSpPr>
            <p:nvPr/>
          </p:nvSpPr>
          <p:spPr bwMode="auto">
            <a:xfrm>
              <a:off x="2799" y="588"/>
              <a:ext cx="233" cy="326"/>
            </a:xfrm>
            <a:prstGeom prst="ellipse">
              <a:avLst/>
            </a:prstGeom>
            <a:solidFill>
              <a:srgbClr val="404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0" name="Oval 332"/>
            <p:cNvSpPr>
              <a:spLocks noChangeArrowheads="1"/>
            </p:cNvSpPr>
            <p:nvPr/>
          </p:nvSpPr>
          <p:spPr bwMode="auto">
            <a:xfrm>
              <a:off x="2805" y="594"/>
              <a:ext cx="207" cy="289"/>
            </a:xfrm>
            <a:prstGeom prst="ellipse">
              <a:avLst/>
            </a:prstGeom>
            <a:solidFill>
              <a:srgbClr val="606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1" name="Oval 333"/>
            <p:cNvSpPr>
              <a:spLocks noChangeArrowheads="1"/>
            </p:cNvSpPr>
            <p:nvPr/>
          </p:nvSpPr>
          <p:spPr bwMode="auto">
            <a:xfrm>
              <a:off x="2810" y="601"/>
              <a:ext cx="181" cy="251"/>
            </a:xfrm>
            <a:prstGeom prst="ellipse">
              <a:avLst/>
            </a:prstGeom>
            <a:solidFill>
              <a:srgbClr val="808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2" name="Oval 334"/>
            <p:cNvSpPr>
              <a:spLocks noChangeArrowheads="1"/>
            </p:cNvSpPr>
            <p:nvPr/>
          </p:nvSpPr>
          <p:spPr bwMode="auto">
            <a:xfrm>
              <a:off x="2817" y="607"/>
              <a:ext cx="154" cy="215"/>
            </a:xfrm>
            <a:prstGeom prst="ellipse">
              <a:avLst/>
            </a:prstGeom>
            <a:solidFill>
              <a:srgbClr val="A0A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3" name="Oval 335"/>
            <p:cNvSpPr>
              <a:spLocks noChangeArrowheads="1"/>
            </p:cNvSpPr>
            <p:nvPr/>
          </p:nvSpPr>
          <p:spPr bwMode="auto">
            <a:xfrm>
              <a:off x="2823" y="613"/>
              <a:ext cx="127" cy="178"/>
            </a:xfrm>
            <a:prstGeom prst="ellipse">
              <a:avLst/>
            </a:prstGeom>
            <a:solidFill>
              <a:srgbClr val="C0C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4" name="Oval 336"/>
            <p:cNvSpPr>
              <a:spLocks noChangeArrowheads="1"/>
            </p:cNvSpPr>
            <p:nvPr/>
          </p:nvSpPr>
          <p:spPr bwMode="auto">
            <a:xfrm>
              <a:off x="2829" y="620"/>
              <a:ext cx="100" cy="141"/>
            </a:xfrm>
            <a:prstGeom prst="ellipse">
              <a:avLst/>
            </a:prstGeom>
            <a:solidFill>
              <a:srgbClr val="E0E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5" name="Oval 337"/>
            <p:cNvSpPr>
              <a:spLocks noChangeArrowheads="1"/>
            </p:cNvSpPr>
            <p:nvPr/>
          </p:nvSpPr>
          <p:spPr bwMode="auto">
            <a:xfrm>
              <a:off x="2835" y="626"/>
              <a:ext cx="76" cy="103"/>
            </a:xfrm>
            <a:prstGeom prst="ellipse">
              <a:avLst/>
            </a:prstGeom>
            <a:solidFill>
              <a:srgbClr val="FFFF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6" name="Oval 338"/>
            <p:cNvSpPr>
              <a:spLocks noChangeArrowheads="1"/>
            </p:cNvSpPr>
            <p:nvPr/>
          </p:nvSpPr>
          <p:spPr bwMode="auto">
            <a:xfrm>
              <a:off x="2839" y="628"/>
              <a:ext cx="61" cy="83"/>
            </a:xfrm>
            <a:prstGeom prst="ellipse">
              <a:avLst/>
            </a:prstGeom>
            <a:solidFill>
              <a:srgbClr val="FFFF4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7" name="Oval 339"/>
            <p:cNvSpPr>
              <a:spLocks noChangeArrowheads="1"/>
            </p:cNvSpPr>
            <p:nvPr/>
          </p:nvSpPr>
          <p:spPr bwMode="auto">
            <a:xfrm>
              <a:off x="2843" y="633"/>
              <a:ext cx="44" cy="61"/>
            </a:xfrm>
            <a:prstGeom prst="ellipse">
              <a:avLst/>
            </a:prstGeom>
            <a:solidFill>
              <a:srgbClr val="FFFF8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88" name="Oval 340"/>
            <p:cNvSpPr>
              <a:spLocks noChangeArrowheads="1"/>
            </p:cNvSpPr>
            <p:nvPr/>
          </p:nvSpPr>
          <p:spPr bwMode="auto">
            <a:xfrm>
              <a:off x="2847" y="638"/>
              <a:ext cx="28" cy="41"/>
            </a:xfrm>
            <a:prstGeom prst="ellipse">
              <a:avLst/>
            </a:prstGeom>
            <a:solidFill>
              <a:srgbClr val="FFFFC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22619" name="AutoShape 342"/>
          <p:cNvCxnSpPr>
            <a:cxnSpLocks noChangeShapeType="1"/>
            <a:stCxn id="22654" idx="5"/>
            <a:endCxn id="22669" idx="3"/>
          </p:cNvCxnSpPr>
          <p:nvPr/>
        </p:nvCxnSpPr>
        <p:spPr bwMode="auto">
          <a:xfrm>
            <a:off x="3517900" y="5727700"/>
            <a:ext cx="1889125" cy="265113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grpSp>
        <p:nvGrpSpPr>
          <p:cNvPr id="22916" name="Group 343"/>
          <p:cNvGrpSpPr>
            <a:grpSpLocks/>
          </p:cNvGrpSpPr>
          <p:nvPr/>
        </p:nvGrpSpPr>
        <p:grpSpPr bwMode="auto">
          <a:xfrm>
            <a:off x="4800600" y="5537200"/>
            <a:ext cx="1671638" cy="1171575"/>
            <a:chOff x="3024" y="3408"/>
            <a:chExt cx="1053" cy="738"/>
          </a:xfrm>
        </p:grpSpPr>
        <p:sp>
          <p:nvSpPr>
            <p:cNvPr id="22665" name="Rectangle 344"/>
            <p:cNvSpPr>
              <a:spLocks noChangeArrowheads="1"/>
            </p:cNvSpPr>
            <p:nvPr/>
          </p:nvSpPr>
          <p:spPr bwMode="auto">
            <a:xfrm>
              <a:off x="3024" y="3826"/>
              <a:ext cx="1053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</a:rPr>
                <a:t>Civil Rights Organization</a:t>
              </a:r>
            </a:p>
          </p:txBody>
        </p:sp>
        <p:grpSp>
          <p:nvGrpSpPr>
            <p:cNvPr id="22929" name="Group 345"/>
            <p:cNvGrpSpPr>
              <a:grpSpLocks/>
            </p:cNvGrpSpPr>
            <p:nvPr/>
          </p:nvGrpSpPr>
          <p:grpSpPr bwMode="auto">
            <a:xfrm>
              <a:off x="3360" y="3408"/>
              <a:ext cx="290" cy="404"/>
              <a:chOff x="3629" y="3513"/>
              <a:chExt cx="326" cy="404"/>
            </a:xfrm>
          </p:grpSpPr>
          <p:sp>
            <p:nvSpPr>
              <p:cNvPr id="22667" name="Oval 346"/>
              <p:cNvSpPr>
                <a:spLocks noChangeArrowheads="1"/>
              </p:cNvSpPr>
              <p:nvPr/>
            </p:nvSpPr>
            <p:spPr bwMode="auto">
              <a:xfrm>
                <a:off x="3629" y="3513"/>
                <a:ext cx="326" cy="404"/>
              </a:xfrm>
              <a:prstGeom prst="ellipse">
                <a:avLst/>
              </a:prstGeom>
              <a:solidFill>
                <a:srgbClr val="2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8" name="Oval 347"/>
              <p:cNvSpPr>
                <a:spLocks noChangeArrowheads="1"/>
              </p:cNvSpPr>
              <p:nvPr/>
            </p:nvSpPr>
            <p:spPr bwMode="auto">
              <a:xfrm>
                <a:off x="3635" y="3516"/>
                <a:ext cx="296" cy="366"/>
              </a:xfrm>
              <a:prstGeom prst="ellipse">
                <a:avLst/>
              </a:prstGeom>
              <a:solidFill>
                <a:srgbClr val="4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9" name="Oval 348"/>
              <p:cNvSpPr>
                <a:spLocks noChangeArrowheads="1"/>
              </p:cNvSpPr>
              <p:nvPr/>
            </p:nvSpPr>
            <p:spPr bwMode="auto">
              <a:xfrm>
                <a:off x="3642" y="3522"/>
                <a:ext cx="263" cy="326"/>
              </a:xfrm>
              <a:prstGeom prst="ellipse">
                <a:avLst/>
              </a:prstGeom>
              <a:solidFill>
                <a:srgbClr val="6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0" name="Oval 349"/>
              <p:cNvSpPr>
                <a:spLocks noChangeArrowheads="1"/>
              </p:cNvSpPr>
              <p:nvPr/>
            </p:nvSpPr>
            <p:spPr bwMode="auto">
              <a:xfrm>
                <a:off x="3649" y="3529"/>
                <a:ext cx="230" cy="284"/>
              </a:xfrm>
              <a:prstGeom prst="ellipse">
                <a:avLst/>
              </a:prstGeom>
              <a:solidFill>
                <a:srgbClr val="8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1" name="Oval 350"/>
              <p:cNvSpPr>
                <a:spLocks noChangeArrowheads="1"/>
              </p:cNvSpPr>
              <p:nvPr/>
            </p:nvSpPr>
            <p:spPr bwMode="auto">
              <a:xfrm>
                <a:off x="3658" y="3535"/>
                <a:ext cx="196" cy="244"/>
              </a:xfrm>
              <a:prstGeom prst="ellipse">
                <a:avLst/>
              </a:prstGeom>
              <a:solidFill>
                <a:srgbClr val="A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2" name="Oval 351"/>
              <p:cNvSpPr>
                <a:spLocks noChangeArrowheads="1"/>
              </p:cNvSpPr>
              <p:nvPr/>
            </p:nvSpPr>
            <p:spPr bwMode="auto">
              <a:xfrm>
                <a:off x="3665" y="3543"/>
                <a:ext cx="163" cy="201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3" name="Oval 352"/>
              <p:cNvSpPr>
                <a:spLocks noChangeArrowheads="1"/>
              </p:cNvSpPr>
              <p:nvPr/>
            </p:nvSpPr>
            <p:spPr bwMode="auto">
              <a:xfrm>
                <a:off x="3672" y="3551"/>
                <a:ext cx="130" cy="160"/>
              </a:xfrm>
              <a:prstGeom prst="ellipse">
                <a:avLst/>
              </a:prstGeom>
              <a:solidFill>
                <a:srgbClr val="E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4" name="Oval 353"/>
              <p:cNvSpPr>
                <a:spLocks noChangeArrowheads="1"/>
              </p:cNvSpPr>
              <p:nvPr/>
            </p:nvSpPr>
            <p:spPr bwMode="auto">
              <a:xfrm>
                <a:off x="3680" y="3558"/>
                <a:ext cx="96" cy="117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5" name="Oval 354"/>
              <p:cNvSpPr>
                <a:spLocks noChangeArrowheads="1"/>
              </p:cNvSpPr>
              <p:nvPr/>
            </p:nvSpPr>
            <p:spPr bwMode="auto">
              <a:xfrm>
                <a:off x="3686" y="3559"/>
                <a:ext cx="77" cy="95"/>
              </a:xfrm>
              <a:prstGeom prst="ellipse">
                <a:avLst/>
              </a:prstGeom>
              <a:solidFill>
                <a:srgbClr val="FF4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6" name="Oval 355"/>
              <p:cNvSpPr>
                <a:spLocks noChangeArrowheads="1"/>
              </p:cNvSpPr>
              <p:nvPr/>
            </p:nvSpPr>
            <p:spPr bwMode="auto">
              <a:xfrm>
                <a:off x="3690" y="3565"/>
                <a:ext cx="56" cy="71"/>
              </a:xfrm>
              <a:prstGeom prst="ellipse">
                <a:avLst/>
              </a:prstGeom>
              <a:solidFill>
                <a:srgbClr val="FF8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7" name="Oval 356"/>
              <p:cNvSpPr>
                <a:spLocks noChangeArrowheads="1"/>
              </p:cNvSpPr>
              <p:nvPr/>
            </p:nvSpPr>
            <p:spPr bwMode="auto">
              <a:xfrm>
                <a:off x="3694" y="3570"/>
                <a:ext cx="38" cy="49"/>
              </a:xfrm>
              <a:prstGeom prst="ellipse">
                <a:avLst/>
              </a:prstGeom>
              <a:solidFill>
                <a:srgbClr val="FF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930" name="Group 357"/>
          <p:cNvGrpSpPr>
            <a:grpSpLocks/>
          </p:cNvGrpSpPr>
          <p:nvPr/>
        </p:nvGrpSpPr>
        <p:grpSpPr bwMode="auto">
          <a:xfrm>
            <a:off x="2438400" y="5181600"/>
            <a:ext cx="1828800" cy="1114425"/>
            <a:chOff x="1536" y="3264"/>
            <a:chExt cx="1152" cy="702"/>
          </a:xfrm>
        </p:grpSpPr>
        <p:sp>
          <p:nvSpPr>
            <p:cNvPr id="22652" name="Rectangle 358"/>
            <p:cNvSpPr>
              <a:spLocks noChangeArrowheads="1"/>
            </p:cNvSpPr>
            <p:nvPr/>
          </p:nvSpPr>
          <p:spPr bwMode="auto">
            <a:xfrm>
              <a:off x="1536" y="3648"/>
              <a:ext cx="1152" cy="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Neighborhood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Orgs.</a:t>
              </a:r>
            </a:p>
          </p:txBody>
        </p:sp>
        <p:grpSp>
          <p:nvGrpSpPr>
            <p:cNvPr id="22931" name="Group 359"/>
            <p:cNvGrpSpPr>
              <a:grpSpLocks/>
            </p:cNvGrpSpPr>
            <p:nvPr/>
          </p:nvGrpSpPr>
          <p:grpSpPr bwMode="auto">
            <a:xfrm>
              <a:off x="1968" y="3264"/>
              <a:ext cx="290" cy="403"/>
              <a:chOff x="5669" y="1191"/>
              <a:chExt cx="326" cy="403"/>
            </a:xfrm>
          </p:grpSpPr>
          <p:sp>
            <p:nvSpPr>
              <p:cNvPr id="22654" name="Oval 360"/>
              <p:cNvSpPr>
                <a:spLocks noChangeArrowheads="1"/>
              </p:cNvSpPr>
              <p:nvPr/>
            </p:nvSpPr>
            <p:spPr bwMode="auto">
              <a:xfrm>
                <a:off x="5669" y="1191"/>
                <a:ext cx="326" cy="403"/>
              </a:xfrm>
              <a:prstGeom prst="ellipse">
                <a:avLst/>
              </a:prstGeom>
              <a:solidFill>
                <a:srgbClr val="200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5" name="Oval 361"/>
              <p:cNvSpPr>
                <a:spLocks noChangeArrowheads="1"/>
              </p:cNvSpPr>
              <p:nvPr/>
            </p:nvSpPr>
            <p:spPr bwMode="auto">
              <a:xfrm>
                <a:off x="5675" y="1194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6" name="Oval 362"/>
              <p:cNvSpPr>
                <a:spLocks noChangeArrowheads="1"/>
              </p:cNvSpPr>
              <p:nvPr/>
            </p:nvSpPr>
            <p:spPr bwMode="auto">
              <a:xfrm>
                <a:off x="5682" y="1200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7" name="Oval 363"/>
              <p:cNvSpPr>
                <a:spLocks noChangeArrowheads="1"/>
              </p:cNvSpPr>
              <p:nvPr/>
            </p:nvSpPr>
            <p:spPr bwMode="auto">
              <a:xfrm>
                <a:off x="5689" y="1207"/>
                <a:ext cx="230" cy="284"/>
              </a:xfrm>
              <a:prstGeom prst="ellipse">
                <a:avLst/>
              </a:prstGeom>
              <a:solidFill>
                <a:srgbClr val="800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8" name="Oval 364"/>
              <p:cNvSpPr>
                <a:spLocks noChangeArrowheads="1"/>
              </p:cNvSpPr>
              <p:nvPr/>
            </p:nvSpPr>
            <p:spPr bwMode="auto">
              <a:xfrm>
                <a:off x="5698" y="1213"/>
                <a:ext cx="196" cy="243"/>
              </a:xfrm>
              <a:prstGeom prst="ellipse">
                <a:avLst/>
              </a:prstGeom>
              <a:solidFill>
                <a:srgbClr val="A000A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9" name="Oval 365"/>
              <p:cNvSpPr>
                <a:spLocks noChangeArrowheads="1"/>
              </p:cNvSpPr>
              <p:nvPr/>
            </p:nvSpPr>
            <p:spPr bwMode="auto">
              <a:xfrm>
                <a:off x="5705" y="1221"/>
                <a:ext cx="162" cy="201"/>
              </a:xfrm>
              <a:prstGeom prst="ellipse">
                <a:avLst/>
              </a:prstGeom>
              <a:solidFill>
                <a:srgbClr val="C00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0" name="Oval 366"/>
              <p:cNvSpPr>
                <a:spLocks noChangeArrowheads="1"/>
              </p:cNvSpPr>
              <p:nvPr/>
            </p:nvSpPr>
            <p:spPr bwMode="auto">
              <a:xfrm>
                <a:off x="5712" y="1229"/>
                <a:ext cx="130" cy="161"/>
              </a:xfrm>
              <a:prstGeom prst="ellipse">
                <a:avLst/>
              </a:prstGeom>
              <a:solidFill>
                <a:srgbClr val="E000E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1" name="Oval 367"/>
              <p:cNvSpPr>
                <a:spLocks noChangeArrowheads="1"/>
              </p:cNvSpPr>
              <p:nvPr/>
            </p:nvSpPr>
            <p:spPr bwMode="auto">
              <a:xfrm>
                <a:off x="5720" y="1235"/>
                <a:ext cx="96" cy="119"/>
              </a:xfrm>
              <a:prstGeom prst="ellipse">
                <a:avLst/>
              </a:prstGeom>
              <a:solidFill>
                <a:srgbClr val="FF0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2" name="Oval 368"/>
              <p:cNvSpPr>
                <a:spLocks noChangeArrowheads="1"/>
              </p:cNvSpPr>
              <p:nvPr/>
            </p:nvSpPr>
            <p:spPr bwMode="auto">
              <a:xfrm>
                <a:off x="5726" y="1237"/>
                <a:ext cx="77" cy="96"/>
              </a:xfrm>
              <a:prstGeom prst="ellipse">
                <a:avLst/>
              </a:prstGeom>
              <a:solidFill>
                <a:srgbClr val="FF4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3" name="Oval 369"/>
              <p:cNvSpPr>
                <a:spLocks noChangeArrowheads="1"/>
              </p:cNvSpPr>
              <p:nvPr/>
            </p:nvSpPr>
            <p:spPr bwMode="auto">
              <a:xfrm>
                <a:off x="5730" y="1243"/>
                <a:ext cx="56" cy="71"/>
              </a:xfrm>
              <a:prstGeom prst="ellipse">
                <a:avLst/>
              </a:prstGeom>
              <a:solidFill>
                <a:srgbClr val="FF8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4" name="Oval 370"/>
              <p:cNvSpPr>
                <a:spLocks noChangeArrowheads="1"/>
              </p:cNvSpPr>
              <p:nvPr/>
            </p:nvSpPr>
            <p:spPr bwMode="auto">
              <a:xfrm>
                <a:off x="5734" y="1248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932" name="Group 371"/>
          <p:cNvGrpSpPr>
            <a:grpSpLocks/>
          </p:cNvGrpSpPr>
          <p:nvPr/>
        </p:nvGrpSpPr>
        <p:grpSpPr bwMode="auto">
          <a:xfrm>
            <a:off x="1096963" y="4525963"/>
            <a:ext cx="1447800" cy="942975"/>
            <a:chOff x="672" y="2766"/>
            <a:chExt cx="912" cy="594"/>
          </a:xfrm>
        </p:grpSpPr>
        <p:grpSp>
          <p:nvGrpSpPr>
            <p:cNvPr id="22933" name="Group 372"/>
            <p:cNvGrpSpPr>
              <a:grpSpLocks/>
            </p:cNvGrpSpPr>
            <p:nvPr/>
          </p:nvGrpSpPr>
          <p:grpSpPr bwMode="auto">
            <a:xfrm>
              <a:off x="960" y="2766"/>
              <a:ext cx="314" cy="404"/>
              <a:chOff x="1128" y="528"/>
              <a:chExt cx="314" cy="404"/>
            </a:xfrm>
          </p:grpSpPr>
          <p:sp>
            <p:nvSpPr>
              <p:cNvPr id="22641" name="Oval 373"/>
              <p:cNvSpPr>
                <a:spLocks noChangeArrowheads="1"/>
              </p:cNvSpPr>
              <p:nvPr/>
            </p:nvSpPr>
            <p:spPr bwMode="auto">
              <a:xfrm>
                <a:off x="1128" y="528"/>
                <a:ext cx="314" cy="404"/>
              </a:xfrm>
              <a:prstGeom prst="ellipse">
                <a:avLst/>
              </a:prstGeom>
              <a:solidFill>
                <a:srgbClr val="2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2" name="Oval 374"/>
              <p:cNvSpPr>
                <a:spLocks noChangeArrowheads="1"/>
              </p:cNvSpPr>
              <p:nvPr/>
            </p:nvSpPr>
            <p:spPr bwMode="auto">
              <a:xfrm>
                <a:off x="1134" y="531"/>
                <a:ext cx="285" cy="366"/>
              </a:xfrm>
              <a:prstGeom prst="ellipse">
                <a:avLst/>
              </a:prstGeom>
              <a:solidFill>
                <a:srgbClr val="4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3" name="Oval 375"/>
              <p:cNvSpPr>
                <a:spLocks noChangeArrowheads="1"/>
              </p:cNvSpPr>
              <p:nvPr/>
            </p:nvSpPr>
            <p:spPr bwMode="auto">
              <a:xfrm>
                <a:off x="1141" y="537"/>
                <a:ext cx="253" cy="326"/>
              </a:xfrm>
              <a:prstGeom prst="ellipse">
                <a:avLst/>
              </a:prstGeom>
              <a:solidFill>
                <a:srgbClr val="6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4" name="Oval 376"/>
              <p:cNvSpPr>
                <a:spLocks noChangeArrowheads="1"/>
              </p:cNvSpPr>
              <p:nvPr/>
            </p:nvSpPr>
            <p:spPr bwMode="auto">
              <a:xfrm>
                <a:off x="1147" y="544"/>
                <a:ext cx="222" cy="284"/>
              </a:xfrm>
              <a:prstGeom prst="ellipse">
                <a:avLst/>
              </a:prstGeom>
              <a:solidFill>
                <a:srgbClr val="8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5" name="Oval 377"/>
              <p:cNvSpPr>
                <a:spLocks noChangeArrowheads="1"/>
              </p:cNvSpPr>
              <p:nvPr/>
            </p:nvSpPr>
            <p:spPr bwMode="auto">
              <a:xfrm>
                <a:off x="1156" y="550"/>
                <a:ext cx="189" cy="244"/>
              </a:xfrm>
              <a:prstGeom prst="ellipse">
                <a:avLst/>
              </a:prstGeom>
              <a:solidFill>
                <a:srgbClr val="A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6" name="Oval 378"/>
              <p:cNvSpPr>
                <a:spLocks noChangeArrowheads="1"/>
              </p:cNvSpPr>
              <p:nvPr/>
            </p:nvSpPr>
            <p:spPr bwMode="auto">
              <a:xfrm>
                <a:off x="1163" y="558"/>
                <a:ext cx="157" cy="201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7" name="Oval 379"/>
              <p:cNvSpPr>
                <a:spLocks noChangeArrowheads="1"/>
              </p:cNvSpPr>
              <p:nvPr/>
            </p:nvSpPr>
            <p:spPr bwMode="auto">
              <a:xfrm>
                <a:off x="1169" y="566"/>
                <a:ext cx="126" cy="160"/>
              </a:xfrm>
              <a:prstGeom prst="ellipse">
                <a:avLst/>
              </a:prstGeom>
              <a:solidFill>
                <a:srgbClr val="E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8" name="Oval 380"/>
              <p:cNvSpPr>
                <a:spLocks noChangeArrowheads="1"/>
              </p:cNvSpPr>
              <p:nvPr/>
            </p:nvSpPr>
            <p:spPr bwMode="auto">
              <a:xfrm>
                <a:off x="1177" y="573"/>
                <a:ext cx="93" cy="117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9" name="Oval 381"/>
              <p:cNvSpPr>
                <a:spLocks noChangeArrowheads="1"/>
              </p:cNvSpPr>
              <p:nvPr/>
            </p:nvSpPr>
            <p:spPr bwMode="auto">
              <a:xfrm>
                <a:off x="1183" y="574"/>
                <a:ext cx="74" cy="95"/>
              </a:xfrm>
              <a:prstGeom prst="ellipse">
                <a:avLst/>
              </a:prstGeom>
              <a:solidFill>
                <a:srgbClr val="FF40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0" name="Oval 382"/>
              <p:cNvSpPr>
                <a:spLocks noChangeArrowheads="1"/>
              </p:cNvSpPr>
              <p:nvPr/>
            </p:nvSpPr>
            <p:spPr bwMode="auto">
              <a:xfrm>
                <a:off x="1187" y="580"/>
                <a:ext cx="54" cy="71"/>
              </a:xfrm>
              <a:prstGeom prst="ellipse">
                <a:avLst/>
              </a:prstGeom>
              <a:solidFill>
                <a:srgbClr val="FF80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1" name="Oval 383"/>
              <p:cNvSpPr>
                <a:spLocks noChangeArrowheads="1"/>
              </p:cNvSpPr>
              <p:nvPr/>
            </p:nvSpPr>
            <p:spPr bwMode="auto">
              <a:xfrm>
                <a:off x="1191" y="585"/>
                <a:ext cx="36" cy="49"/>
              </a:xfrm>
              <a:prstGeom prst="ellipse">
                <a:avLst/>
              </a:prstGeom>
              <a:solidFill>
                <a:srgbClr val="FFC0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40" name="Rectangle 384"/>
            <p:cNvSpPr>
              <a:spLocks noChangeArrowheads="1"/>
            </p:cNvSpPr>
            <p:nvPr/>
          </p:nvSpPr>
          <p:spPr bwMode="auto">
            <a:xfrm>
              <a:off x="672" y="3150"/>
              <a:ext cx="91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</a:rPr>
                <a:t>Home Health</a:t>
              </a:r>
            </a:p>
          </p:txBody>
        </p:sp>
      </p:grpSp>
      <p:grpSp>
        <p:nvGrpSpPr>
          <p:cNvPr id="22934" name="Group 209"/>
          <p:cNvGrpSpPr>
            <a:grpSpLocks/>
          </p:cNvGrpSpPr>
          <p:nvPr/>
        </p:nvGrpSpPr>
        <p:grpSpPr bwMode="auto">
          <a:xfrm>
            <a:off x="-228600" y="2505075"/>
            <a:ext cx="1295400" cy="1247775"/>
            <a:chOff x="1152" y="2064"/>
            <a:chExt cx="816" cy="786"/>
          </a:xfrm>
        </p:grpSpPr>
        <p:grpSp>
          <p:nvGrpSpPr>
            <p:cNvPr id="22935" name="Group 210"/>
            <p:cNvGrpSpPr>
              <a:grpSpLocks/>
            </p:cNvGrpSpPr>
            <p:nvPr/>
          </p:nvGrpSpPr>
          <p:grpSpPr bwMode="auto">
            <a:xfrm>
              <a:off x="1440" y="2064"/>
              <a:ext cx="256" cy="358"/>
              <a:chOff x="2795" y="587"/>
              <a:chExt cx="256" cy="358"/>
            </a:xfrm>
          </p:grpSpPr>
          <p:sp>
            <p:nvSpPr>
              <p:cNvPr id="22628" name="Oval 211"/>
              <p:cNvSpPr>
                <a:spLocks noChangeArrowheads="1"/>
              </p:cNvSpPr>
              <p:nvPr/>
            </p:nvSpPr>
            <p:spPr bwMode="auto">
              <a:xfrm>
                <a:off x="2795" y="587"/>
                <a:ext cx="256" cy="358"/>
              </a:xfrm>
              <a:prstGeom prst="ellipse">
                <a:avLst/>
              </a:prstGeom>
              <a:solidFill>
                <a:srgbClr val="202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9" name="Oval 212"/>
              <p:cNvSpPr>
                <a:spLocks noChangeArrowheads="1"/>
              </p:cNvSpPr>
              <p:nvPr/>
            </p:nvSpPr>
            <p:spPr bwMode="auto">
              <a:xfrm>
                <a:off x="2799" y="588"/>
                <a:ext cx="233" cy="326"/>
              </a:xfrm>
              <a:prstGeom prst="ellipse">
                <a:avLst/>
              </a:prstGeom>
              <a:solidFill>
                <a:srgbClr val="404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0" name="Oval 213"/>
              <p:cNvSpPr>
                <a:spLocks noChangeArrowheads="1"/>
              </p:cNvSpPr>
              <p:nvPr/>
            </p:nvSpPr>
            <p:spPr bwMode="auto">
              <a:xfrm>
                <a:off x="2805" y="594"/>
                <a:ext cx="207" cy="289"/>
              </a:xfrm>
              <a:prstGeom prst="ellipse">
                <a:avLst/>
              </a:prstGeom>
              <a:solidFill>
                <a:srgbClr val="606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1" name="Oval 214"/>
              <p:cNvSpPr>
                <a:spLocks noChangeArrowheads="1"/>
              </p:cNvSpPr>
              <p:nvPr/>
            </p:nvSpPr>
            <p:spPr bwMode="auto">
              <a:xfrm>
                <a:off x="2810" y="601"/>
                <a:ext cx="181" cy="251"/>
              </a:xfrm>
              <a:prstGeom prst="ellipse">
                <a:avLst/>
              </a:prstGeom>
              <a:solidFill>
                <a:srgbClr val="808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2" name="Oval 215"/>
              <p:cNvSpPr>
                <a:spLocks noChangeArrowheads="1"/>
              </p:cNvSpPr>
              <p:nvPr/>
            </p:nvSpPr>
            <p:spPr bwMode="auto">
              <a:xfrm>
                <a:off x="2817" y="607"/>
                <a:ext cx="154" cy="215"/>
              </a:xfrm>
              <a:prstGeom prst="ellipse">
                <a:avLst/>
              </a:prstGeom>
              <a:solidFill>
                <a:srgbClr val="A0A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3" name="Oval 216"/>
              <p:cNvSpPr>
                <a:spLocks noChangeArrowheads="1"/>
              </p:cNvSpPr>
              <p:nvPr/>
            </p:nvSpPr>
            <p:spPr bwMode="auto">
              <a:xfrm>
                <a:off x="2823" y="613"/>
                <a:ext cx="127" cy="178"/>
              </a:xfrm>
              <a:prstGeom prst="ellipse">
                <a:avLst/>
              </a:prstGeom>
              <a:solidFill>
                <a:srgbClr val="C0C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4" name="Oval 217"/>
              <p:cNvSpPr>
                <a:spLocks noChangeArrowheads="1"/>
              </p:cNvSpPr>
              <p:nvPr/>
            </p:nvSpPr>
            <p:spPr bwMode="auto">
              <a:xfrm>
                <a:off x="2829" y="620"/>
                <a:ext cx="100" cy="141"/>
              </a:xfrm>
              <a:prstGeom prst="ellipse">
                <a:avLst/>
              </a:prstGeom>
              <a:solidFill>
                <a:srgbClr val="E0E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5" name="Oval 218"/>
              <p:cNvSpPr>
                <a:spLocks noChangeArrowheads="1"/>
              </p:cNvSpPr>
              <p:nvPr/>
            </p:nvSpPr>
            <p:spPr bwMode="auto">
              <a:xfrm>
                <a:off x="2835" y="626"/>
                <a:ext cx="76" cy="103"/>
              </a:xfrm>
              <a:prstGeom prst="ellipse">
                <a:avLst/>
              </a:prstGeom>
              <a:solidFill>
                <a:srgbClr val="FF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6" name="Oval 219"/>
              <p:cNvSpPr>
                <a:spLocks noChangeArrowheads="1"/>
              </p:cNvSpPr>
              <p:nvPr/>
            </p:nvSpPr>
            <p:spPr bwMode="auto">
              <a:xfrm>
                <a:off x="2839" y="628"/>
                <a:ext cx="61" cy="83"/>
              </a:xfrm>
              <a:prstGeom prst="ellipse">
                <a:avLst/>
              </a:prstGeom>
              <a:solidFill>
                <a:srgbClr val="FFFF4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7" name="Oval 220"/>
              <p:cNvSpPr>
                <a:spLocks noChangeArrowheads="1"/>
              </p:cNvSpPr>
              <p:nvPr/>
            </p:nvSpPr>
            <p:spPr bwMode="auto">
              <a:xfrm>
                <a:off x="2843" y="633"/>
                <a:ext cx="44" cy="61"/>
              </a:xfrm>
              <a:prstGeom prst="ellipse">
                <a:avLst/>
              </a:prstGeom>
              <a:solidFill>
                <a:srgbClr val="FFFF8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8" name="Oval 221"/>
              <p:cNvSpPr>
                <a:spLocks noChangeArrowheads="1"/>
              </p:cNvSpPr>
              <p:nvPr/>
            </p:nvSpPr>
            <p:spPr bwMode="auto">
              <a:xfrm>
                <a:off x="2847" y="638"/>
                <a:ext cx="28" cy="41"/>
              </a:xfrm>
              <a:prstGeom prst="ellipse">
                <a:avLst/>
              </a:prstGeom>
              <a:solidFill>
                <a:srgbClr val="FFFFC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627" name="Rectangle 222"/>
            <p:cNvSpPr>
              <a:spLocks noChangeArrowheads="1"/>
            </p:cNvSpPr>
            <p:nvPr/>
          </p:nvSpPr>
          <p:spPr bwMode="auto">
            <a:xfrm>
              <a:off x="1152" y="2530"/>
              <a:ext cx="816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</a:rPr>
                <a:t>Social Worker</a:t>
              </a:r>
            </a:p>
          </p:txBody>
        </p:sp>
      </p:grpSp>
      <p:cxnSp>
        <p:nvCxnSpPr>
          <p:cNvPr id="22625" name="AutoShape 342"/>
          <p:cNvCxnSpPr>
            <a:cxnSpLocks noChangeShapeType="1"/>
            <a:stCxn id="22753" idx="2"/>
            <a:endCxn id="22628" idx="6"/>
          </p:cNvCxnSpPr>
          <p:nvPr/>
        </p:nvCxnSpPr>
        <p:spPr bwMode="auto">
          <a:xfrm rot="10800000" flipV="1">
            <a:off x="635000" y="2260600"/>
            <a:ext cx="1431925" cy="528638"/>
          </a:xfrm>
          <a:prstGeom prst="straightConnector1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</p:cxnSp>
      <p:sp>
        <p:nvSpPr>
          <p:cNvPr id="402" name="Rectangle 3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600" b="1" kern="0" dirty="0" smtClean="0">
                <a:solidFill>
                  <a:srgbClr val="008B98"/>
                </a:solidFill>
              </a:rPr>
              <a:t>Local Public Health System</a:t>
            </a:r>
            <a:endParaRPr lang="en-US" sz="2600" b="1" kern="0" dirty="0">
              <a:solidFill>
                <a:srgbClr val="008B9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914400"/>
          </a:xfrm>
        </p:spPr>
        <p:txBody>
          <a:bodyPr/>
          <a:lstStyle/>
          <a:p>
            <a:pPr algn="ctr"/>
            <a:r>
              <a:rPr lang="en-US" b="1" dirty="0" smtClean="0"/>
              <a:t>MAPP Model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41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2B96-47BA-4DDD-AD00-823968589B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685800"/>
          <a:ext cx="8077200" cy="5471160"/>
        </p:xfrm>
        <a:graphic>
          <a:graphicData uri="http://schemas.openxmlformats.org/drawingml/2006/table">
            <a:tbl>
              <a:tblPr/>
              <a:tblGrid>
                <a:gridCol w="3048000"/>
                <a:gridCol w="5029200"/>
              </a:tblGrid>
              <a:tr h="444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8B98"/>
                          </a:solidFill>
                        </a:rPr>
                        <a:t>MAPP Framework</a:t>
                      </a:r>
                      <a:endParaRPr lang="en-US" sz="20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8B98"/>
                          </a:solidFill>
                        </a:rPr>
                        <a:t>Health</a:t>
                      </a:r>
                      <a:r>
                        <a:rPr lang="en-US" sz="2000" b="1" baseline="0" dirty="0" smtClean="0">
                          <a:solidFill>
                            <a:srgbClr val="008B98"/>
                          </a:solidFill>
                        </a:rPr>
                        <a:t> Equity Actions </a:t>
                      </a:r>
                      <a:endParaRPr lang="en-US" sz="20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All phases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Engage with communities to develop their capacity and resources to participate fully in social and political processes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3: Four MAPP Assessments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Mandate a reexamination of public health priorities, practices, and use of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3: Forces of Change Assessment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Communicate facts about the forces that produce or undermine health to their constituencies, responsible public institutions, and political leaders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Phase 4-6: Identifying Strategic Issues, Formulating Goals &amp; Strategies, Action Cycle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Develop a policy agenda for health equity and identify strategic activities with constituencies that supports this agenda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543800" cy="4648200"/>
          </a:xfrm>
        </p:spPr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/>
              <a:t>Establish a health equity team of core, diverse, cross-disciplinary members that would lead the effort to identify the root causes of health inequity.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/>
              <a:t>Assess staff understanding of health equity </a:t>
            </a:r>
            <a:br>
              <a:rPr lang="en-US" sz="2000" dirty="0" smtClean="0"/>
            </a:br>
            <a:r>
              <a:rPr lang="en-US" sz="2000" dirty="0" smtClean="0"/>
              <a:t>Develop interagency/multidisciplinary coordination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/>
              <a:t>Identify how the workforce can more systematically respond to the root causes of health inequity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/>
              <a:t>Raise awareness and encourage dialogue about health inequities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 smtClean="0"/>
              <a:t>Analyze and develop policies in an effort to address the sources of health inequity.</a:t>
            </a:r>
            <a:endParaRPr lang="en-US" sz="20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8B98"/>
                </a:solidFill>
              </a:rPr>
              <a:t>More examples of health equity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Adapting MAPP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24000"/>
            <a:ext cx="3733800" cy="3505200"/>
          </a:xfrm>
        </p:spPr>
        <p:txBody>
          <a:bodyPr/>
          <a:lstStyle/>
          <a:p>
            <a:pPr marL="293688" indent="-293688">
              <a:buFont typeface="Wingdings" pitchFamily="2" charset="2"/>
              <a:buChar char="ü"/>
            </a:pPr>
            <a:r>
              <a:rPr lang="en-US" sz="1800" dirty="0" smtClean="0"/>
              <a:t> Build strategic alliances with partners in SJ community to determine the right questions. </a:t>
            </a:r>
          </a:p>
          <a:p>
            <a:pPr marL="293688" indent="-293688">
              <a:buFont typeface="Wingdings" pitchFamily="2" charset="2"/>
              <a:buChar char="ü"/>
            </a:pPr>
            <a:r>
              <a:rPr lang="en-US" sz="1800" dirty="0" smtClean="0"/>
              <a:t> Conduct assessments that ask the right questions.</a:t>
            </a:r>
          </a:p>
          <a:p>
            <a:pPr marL="293688" indent="-293688">
              <a:buFont typeface="Wingdings" pitchFamily="2" charset="2"/>
              <a:buChar char="ü"/>
            </a:pPr>
            <a:r>
              <a:rPr lang="en-US" sz="1800" dirty="0" smtClean="0"/>
              <a:t> Look beyond behavior at the root cause of each strategic Issue when developing goals and strategies.</a:t>
            </a:r>
          </a:p>
          <a:p>
            <a:pPr marL="293688" indent="-293688">
              <a:buFont typeface="Wingdings" pitchFamily="2" charset="2"/>
              <a:buChar char="ü"/>
            </a:pPr>
            <a:r>
              <a:rPr lang="en-US" sz="1800" dirty="0" smtClean="0"/>
              <a:t> Include strategic partners in every phase.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5" name="Picture 4" descr="dumpste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4185248" cy="3138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537537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6A6A"/>
                </a:solidFill>
              </a:rPr>
              <a:t>Central Social Justice Question: “Why is there inequality and how can our organizational structure, policies, and practices change to eliminate health inequities?”</a:t>
            </a:r>
            <a:endParaRPr lang="en-US" dirty="0">
              <a:solidFill>
                <a:srgbClr val="666A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533400"/>
            <a:ext cx="8461375" cy="914400"/>
          </a:xfrm>
        </p:spPr>
        <p:txBody>
          <a:bodyPr/>
          <a:lstStyle/>
          <a:p>
            <a:r>
              <a:rPr lang="en-US" b="1" dirty="0" smtClean="0"/>
              <a:t>Learn More</a:t>
            </a:r>
            <a:endParaRPr lang="en-US" b="1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1145032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Toolkit_Sc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371600"/>
            <a:ext cx="2133599" cy="1197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2743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6A6A"/>
                </a:solidFill>
              </a:rPr>
              <a:t> NACCHO’s Health Equity Toolkit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7256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666A6A"/>
                </a:solidFill>
              </a:rPr>
              <a:t>Tackling Health Inequities through Public Health Practice: Theory to Action</a:t>
            </a:r>
            <a:r>
              <a:rPr lang="en-US" b="1" dirty="0" smtClean="0">
                <a:solidFill>
                  <a:srgbClr val="666A6A"/>
                </a:solidFill>
              </a:rPr>
              <a:t> </a:t>
            </a:r>
            <a:br>
              <a:rPr lang="en-US" b="1" dirty="0" smtClean="0">
                <a:solidFill>
                  <a:srgbClr val="666A6A"/>
                </a:solidFill>
              </a:rPr>
            </a:br>
            <a:endParaRPr lang="en-US" sz="800" b="1" dirty="0" smtClean="0">
              <a:solidFill>
                <a:srgbClr val="666A6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666A6A"/>
                </a:solidFill>
              </a:rPr>
              <a:t> </a:t>
            </a:r>
            <a:r>
              <a:rPr lang="en-US" dirty="0" smtClean="0">
                <a:solidFill>
                  <a:srgbClr val="666A6A"/>
                </a:solidFill>
              </a:rPr>
              <a:t>edited by NACCHO staff member Richard Hofrichter and </a:t>
            </a:r>
            <a:br>
              <a:rPr lang="en-US" dirty="0" smtClean="0">
                <a:solidFill>
                  <a:srgbClr val="666A6A"/>
                </a:solidFill>
              </a:rPr>
            </a:br>
            <a:r>
              <a:rPr lang="en-US" dirty="0" smtClean="0">
                <a:solidFill>
                  <a:srgbClr val="666A6A"/>
                </a:solidFill>
              </a:rPr>
              <a:t>NACCHO member Rajiv Bhatia.</a:t>
            </a:r>
            <a:br>
              <a:rPr lang="en-US" dirty="0" smtClean="0">
                <a:solidFill>
                  <a:srgbClr val="666A6A"/>
                </a:solidFill>
              </a:rPr>
            </a:br>
            <a:endParaRPr lang="en-US" sz="800" dirty="0" smtClean="0">
              <a:solidFill>
                <a:srgbClr val="666A6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666A6A"/>
                </a:solidFill>
              </a:rPr>
              <a:t> </a:t>
            </a:r>
            <a:r>
              <a:rPr lang="en-US" dirty="0" smtClean="0">
                <a:solidFill>
                  <a:srgbClr val="666A6A"/>
                </a:solidFill>
              </a:rPr>
              <a:t>Use the promotional flyer for 20% off the list price.</a:t>
            </a:r>
          </a:p>
        </p:txBody>
      </p:sp>
      <p:pic>
        <p:nvPicPr>
          <p:cNvPr id="11" name="Picture 10" descr="NIH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1371600"/>
            <a:ext cx="990600" cy="901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" y="3497759"/>
            <a:ext cx="800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666A6A"/>
                </a:solidFill>
              </a:rPr>
              <a:t>Learning Collaborative for Health Equity and Social Justice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800" b="1" dirty="0" smtClean="0">
              <a:solidFill>
                <a:srgbClr val="666A6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666A6A"/>
                </a:solidFill>
              </a:rPr>
              <a:t> </a:t>
            </a:r>
            <a:r>
              <a:rPr lang="en-US" dirty="0" smtClean="0">
                <a:solidFill>
                  <a:srgbClr val="666A6A"/>
                </a:solidFill>
              </a:rPr>
              <a:t>Funded by the NIH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666A6A"/>
                </a:solidFill>
              </a:rPr>
              <a:t> Will be launched in July 2011</a:t>
            </a:r>
            <a:endParaRPr lang="en-US" dirty="0">
              <a:solidFill>
                <a:srgbClr val="666A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Steps</a:t>
            </a:r>
            <a:endParaRPr 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90" y="4495800"/>
            <a:ext cx="149641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44196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6A6A"/>
                </a:solidFill>
              </a:rPr>
              <a:t> NACCHO’s Health Equity Campaign</a:t>
            </a:r>
            <a:br>
              <a:rPr lang="en-US" b="1" dirty="0" smtClean="0">
                <a:solidFill>
                  <a:srgbClr val="666A6A"/>
                </a:solidFill>
              </a:rPr>
            </a:br>
            <a:endParaRPr lang="en-US" sz="1200" b="1" dirty="0" smtClean="0">
              <a:solidFill>
                <a:srgbClr val="666A6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6A6A"/>
                </a:solidFill>
              </a:rPr>
              <a:t>Receive a free copy of Unnatural Causes if your department agrees to host a public screening and dialogue session.</a:t>
            </a:r>
            <a:endParaRPr lang="en-US" dirty="0">
              <a:solidFill>
                <a:srgbClr val="666A6A"/>
              </a:solidFill>
            </a:endParaRPr>
          </a:p>
        </p:txBody>
      </p:sp>
      <p:pic>
        <p:nvPicPr>
          <p:cNvPr id="6" name="Picture 5" descr="Coalition_Website_Homep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139" y="1676400"/>
            <a:ext cx="2051764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0" y="16002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6A6A"/>
                </a:solidFill>
              </a:rPr>
              <a:t>Local Health Department National Coalition for Health Equity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666A6A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666A6A"/>
                </a:solidFill>
              </a:rPr>
              <a:t>Build solidarity and share experiences </a:t>
            </a:r>
            <a:br>
              <a:rPr lang="en-US" dirty="0" smtClean="0">
                <a:solidFill>
                  <a:srgbClr val="666A6A"/>
                </a:solidFill>
              </a:rPr>
            </a:br>
            <a:endParaRPr lang="en-US" sz="800" dirty="0" smtClean="0">
              <a:solidFill>
                <a:srgbClr val="666A6A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666A6A"/>
                </a:solidFill>
              </a:rPr>
              <a:t>Develop public policy agendas </a:t>
            </a:r>
            <a:br>
              <a:rPr lang="en-US" dirty="0" smtClean="0">
                <a:solidFill>
                  <a:srgbClr val="666A6A"/>
                </a:solidFill>
              </a:rPr>
            </a:br>
            <a:endParaRPr lang="en-US" sz="800" dirty="0" smtClean="0">
              <a:solidFill>
                <a:srgbClr val="666A6A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666A6A"/>
                </a:solidFill>
              </a:rPr>
              <a:t>Identify the need for training </a:t>
            </a:r>
            <a:br>
              <a:rPr lang="en-US" dirty="0" smtClean="0">
                <a:solidFill>
                  <a:srgbClr val="666A6A"/>
                </a:solidFill>
              </a:rPr>
            </a:br>
            <a:endParaRPr lang="en-US" sz="800" dirty="0" smtClean="0">
              <a:solidFill>
                <a:srgbClr val="666A6A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666A6A"/>
                </a:solidFill>
              </a:rPr>
              <a:t>Increase public awareness.</a:t>
            </a:r>
            <a:endParaRPr lang="en-US" dirty="0">
              <a:solidFill>
                <a:srgbClr val="666A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Equity Staff 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3505200"/>
          </a:xfrm>
        </p:spPr>
        <p:txBody>
          <a:bodyPr/>
          <a:lstStyle/>
          <a:p>
            <a:pPr algn="ctr"/>
            <a:r>
              <a:rPr lang="en-US" b="1" dirty="0" smtClean="0"/>
              <a:t>Richard Hofrichter, PhD</a:t>
            </a:r>
            <a:endParaRPr lang="en-US" dirty="0" smtClean="0"/>
          </a:p>
          <a:p>
            <a:pPr algn="ctr"/>
            <a:r>
              <a:rPr lang="en-US" dirty="0" smtClean="0"/>
              <a:t>Senior Analyst, Health Equity &amp; Social Justice</a:t>
            </a:r>
          </a:p>
          <a:p>
            <a:pPr algn="ctr"/>
            <a:r>
              <a:rPr lang="en-US" dirty="0" smtClean="0"/>
              <a:t>(202) 507-4229 direct</a:t>
            </a:r>
          </a:p>
          <a:p>
            <a:pPr algn="ctr"/>
            <a:r>
              <a:rPr lang="en-US" dirty="0" smtClean="0"/>
              <a:t>rhofrichter@naccho.org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Ashley Bowen, MA</a:t>
            </a:r>
          </a:p>
          <a:p>
            <a:pPr algn="ctr"/>
            <a:r>
              <a:rPr lang="en-US" dirty="0" smtClean="0"/>
              <a:t>Program Associate, Health Equity &amp; Social Justice</a:t>
            </a:r>
          </a:p>
          <a:p>
            <a:pPr algn="ctr"/>
            <a:r>
              <a:rPr lang="en-US" dirty="0" smtClean="0"/>
              <a:t>(202) 507-4282 direct</a:t>
            </a:r>
          </a:p>
          <a:p>
            <a:pPr algn="ctr"/>
            <a:r>
              <a:rPr lang="en-US" dirty="0" smtClean="0"/>
              <a:t>abowen@naccho.org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www.naccho.org/topics/justice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MAPP Staff 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3505200"/>
          </a:xfrm>
        </p:spPr>
        <p:txBody>
          <a:bodyPr/>
          <a:lstStyle/>
          <a:p>
            <a:pPr algn="ctr"/>
            <a:r>
              <a:rPr lang="en-US" b="1" dirty="0" smtClean="0"/>
              <a:t>Julia Joh Elligers, MPH</a:t>
            </a:r>
            <a:endParaRPr lang="en-US" dirty="0" smtClean="0"/>
          </a:p>
          <a:p>
            <a:pPr algn="ctr"/>
            <a:r>
              <a:rPr lang="en-US" dirty="0" smtClean="0"/>
              <a:t>Program Manager, Assessment &amp; Planning</a:t>
            </a:r>
          </a:p>
          <a:p>
            <a:pPr algn="ctr"/>
            <a:r>
              <a:rPr lang="en-US" dirty="0" smtClean="0"/>
              <a:t>(202) 507-4234 direct</a:t>
            </a:r>
          </a:p>
          <a:p>
            <a:pPr algn="ctr"/>
            <a:r>
              <a:rPr lang="en-US" dirty="0" smtClean="0"/>
              <a:t>jjoh@naccho.org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Mary Kate Allee, MPH</a:t>
            </a:r>
          </a:p>
          <a:p>
            <a:pPr algn="ctr"/>
            <a:r>
              <a:rPr lang="en-US" dirty="0" smtClean="0"/>
              <a:t>Senior Analyst, Assessment &amp; Planning</a:t>
            </a:r>
          </a:p>
          <a:p>
            <a:pPr algn="ctr"/>
            <a:r>
              <a:rPr lang="en-US" dirty="0" smtClean="0"/>
              <a:t>(202) 507-4190 direct</a:t>
            </a:r>
          </a:p>
          <a:p>
            <a:pPr algn="ctr"/>
            <a:r>
              <a:rPr lang="en-US" dirty="0" smtClean="0"/>
              <a:t>mallee@naccho.org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www.naccho.org/mapp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533400"/>
            <a:ext cx="8080375" cy="914400"/>
          </a:xfrm>
        </p:spPr>
        <p:txBody>
          <a:bodyPr/>
          <a:lstStyle/>
          <a:p>
            <a:pPr algn="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35052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/>
              <a:t>Understanding terms and concepts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Doing public health work with an equity lens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Using MAPP as a tool to address health inequity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MAPP &amp; </a:t>
            </a:r>
            <a:r>
              <a:rPr lang="en-US" sz="2000" i="1" dirty="0" smtClean="0"/>
              <a:t>Unnatural Causes</a:t>
            </a:r>
            <a:r>
              <a:rPr lang="en-US" sz="2000" dirty="0" smtClean="0"/>
              <a:t> in Memphis-Shelby County</a:t>
            </a:r>
            <a:endParaRPr lang="en-US" sz="2000" i="1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368" y="1371601"/>
            <a:ext cx="7303168" cy="25307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Century Gothic" pitchFamily="34" charset="0"/>
              </a:rPr>
              <a:t>Achieving Health Equity is Everybody’s Business</a:t>
            </a:r>
            <a:endParaRPr lang="en-US" sz="4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4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5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6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7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18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19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20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21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1026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</p:spPr>
        </p:pic>
        <p:pic>
          <p:nvPicPr>
            <p:cNvPr id="1027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</p:spPr>
        </p:pic>
        <p:pic>
          <p:nvPicPr>
            <p:cNvPr id="1028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</p:spPr>
        </p:pic>
        <p:pic>
          <p:nvPicPr>
            <p:cNvPr id="1029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</p:spPr>
        </p:pic>
        <p:pic>
          <p:nvPicPr>
            <p:cNvPr id="1030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</p:spPr>
        </p:pic>
        <p:pic>
          <p:nvPicPr>
            <p:cNvPr id="1031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</p:spPr>
        </p:pic>
        <p:pic>
          <p:nvPicPr>
            <p:cNvPr id="1032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</p:spPr>
        </p:pic>
        <p:pic>
          <p:nvPicPr>
            <p:cNvPr id="1033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</p:spPr>
        </p:pic>
        <p:pic>
          <p:nvPicPr>
            <p:cNvPr id="1034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</p:spPr>
        </p:pic>
        <p:pic>
          <p:nvPicPr>
            <p:cNvPr id="1035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</p:spPr>
        </p:pic>
        <p:pic>
          <p:nvPicPr>
            <p:cNvPr id="1036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</p:spPr>
        </p:pic>
        <p:pic>
          <p:nvPicPr>
            <p:cNvPr id="1037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</p:spPr>
        </p:pic>
        <p:pic>
          <p:nvPicPr>
            <p:cNvPr id="1038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</p:spPr>
        </p:pic>
        <p:pic>
          <p:nvPicPr>
            <p:cNvPr id="1039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0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</p:spPr>
        </p:pic>
        <p:pic>
          <p:nvPicPr>
            <p:cNvPr id="1041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</p:spPr>
        </p:pic>
        <p:pic>
          <p:nvPicPr>
            <p:cNvPr id="1042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</p:spPr>
        </p:pic>
        <p:pic>
          <p:nvPicPr>
            <p:cNvPr id="1043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4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</p:spPr>
        </p:pic>
        <p:pic>
          <p:nvPicPr>
            <p:cNvPr id="1045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6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7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</p:spPr>
        </p:pic>
        <p:pic>
          <p:nvPicPr>
            <p:cNvPr id="1050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</p:spPr>
        </p:pic>
      </p:grpSp>
      <p:sp>
        <p:nvSpPr>
          <p:cNvPr id="37" name="TextBox 36"/>
          <p:cNvSpPr txBox="1"/>
          <p:nvPr/>
        </p:nvSpPr>
        <p:spPr>
          <a:xfrm>
            <a:off x="1447800" y="3886200"/>
            <a:ext cx="6078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Cynthia D. </a:t>
            </a:r>
            <a:r>
              <a:rPr lang="en-US" dirty="0" err="1" smtClean="0">
                <a:latin typeface="Century Gothic" pitchFamily="34" charset="0"/>
              </a:rPr>
              <a:t>Nunnally</a:t>
            </a:r>
            <a:r>
              <a:rPr lang="en-US" dirty="0" smtClean="0">
                <a:latin typeface="Century Gothic" pitchFamily="34" charset="0"/>
              </a:rPr>
              <a:t>, MPH. CHES</a:t>
            </a:r>
          </a:p>
          <a:p>
            <a:r>
              <a:rPr lang="en-US" dirty="0" smtClean="0">
                <a:latin typeface="Century Gothic" pitchFamily="34" charset="0"/>
              </a:rPr>
              <a:t>Shelby County Health Department</a:t>
            </a:r>
          </a:p>
          <a:p>
            <a:r>
              <a:rPr lang="en-US" dirty="0" smtClean="0">
                <a:latin typeface="Century Gothic" pitchFamily="34" charset="0"/>
              </a:rPr>
              <a:t>Memphis, TN</a:t>
            </a: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American Public Health Association Annual Meeting</a:t>
            </a:r>
          </a:p>
          <a:p>
            <a:r>
              <a:rPr lang="en-US" dirty="0" smtClean="0">
                <a:latin typeface="Century Gothic" pitchFamily="34" charset="0"/>
              </a:rPr>
              <a:t>November 10, 2010, Denver, Colorado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MAPP Staff 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35052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/>
              <a:t>Julia Joh Elligers, MPH</a:t>
            </a:r>
            <a:endParaRPr lang="en-US" dirty="0" smtClean="0"/>
          </a:p>
          <a:p>
            <a:pPr algn="ctr"/>
            <a:r>
              <a:rPr lang="en-US" dirty="0" smtClean="0"/>
              <a:t>Program Manager, Assessment &amp; Planning</a:t>
            </a:r>
          </a:p>
          <a:p>
            <a:pPr algn="ctr"/>
            <a:r>
              <a:rPr lang="en-US" dirty="0" smtClean="0"/>
              <a:t>(202) 507-4234 direct</a:t>
            </a:r>
          </a:p>
          <a:p>
            <a:pPr algn="ctr"/>
            <a:r>
              <a:rPr lang="en-US" dirty="0" smtClean="0"/>
              <a:t>jjoh@naccho.org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Mary Kate Allee, MPH</a:t>
            </a:r>
          </a:p>
          <a:p>
            <a:pPr algn="ctr"/>
            <a:r>
              <a:rPr lang="en-US" dirty="0" smtClean="0"/>
              <a:t>Senior Analyst, Assessment &amp; Planning</a:t>
            </a:r>
          </a:p>
          <a:p>
            <a:pPr algn="ctr"/>
            <a:r>
              <a:rPr lang="en-US" dirty="0" smtClean="0"/>
              <a:t>(202) 507-4190 direct</a:t>
            </a:r>
          </a:p>
          <a:p>
            <a:pPr algn="ctr"/>
            <a:r>
              <a:rPr lang="en-US" dirty="0" smtClean="0"/>
              <a:t>mallee@naccho.org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www.naccho.org/mapp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/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M.A.P.P. Visioning  </a:t>
            </a:r>
            <a:br>
              <a:rPr lang="en-US" b="1" dirty="0" smtClean="0">
                <a:latin typeface="Century Gothic" pitchFamily="34" charset="0"/>
              </a:rPr>
            </a:br>
            <a:endParaRPr lang="en-US" b="1" dirty="0">
              <a:latin typeface="Century Gothic" pitchFamily="34" charset="0"/>
            </a:endParaRPr>
          </a:p>
        </p:txBody>
      </p:sp>
      <p:pic>
        <p:nvPicPr>
          <p:cNvPr id="4" name="Content Placeholder 3" descr="Road 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707356"/>
            <a:ext cx="5851525" cy="4388644"/>
          </a:xfrm>
        </p:spPr>
      </p:pic>
      <p:sp>
        <p:nvSpPr>
          <p:cNvPr id="6" name="TextBox 5"/>
          <p:cNvSpPr txBox="1"/>
          <p:nvPr/>
        </p:nvSpPr>
        <p:spPr>
          <a:xfrm>
            <a:off x="1600200" y="3505200"/>
            <a:ext cx="5562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A HEALTHY SHELBY COUNTY…</a:t>
            </a:r>
          </a:p>
          <a:p>
            <a:endParaRPr lang="en-US" sz="2800" b="1" dirty="0" smtClean="0">
              <a:latin typeface="+mj-lt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latin typeface="+mj-lt"/>
              </a:rPr>
              <a:t>Good place to raise children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latin typeface="+mj-lt"/>
              </a:rPr>
              <a:t>Good jobs/healthy economy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latin typeface="+mj-lt"/>
              </a:rPr>
              <a:t>Good schools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M.A.P.P. Priorities</a:t>
            </a:r>
            <a:endParaRPr lang="en-US" b="1" dirty="0"/>
          </a:p>
        </p:txBody>
      </p:sp>
      <p:pic>
        <p:nvPicPr>
          <p:cNvPr id="4" name="Content Placeholder 3" descr="Road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71800"/>
            <a:ext cx="8153400" cy="3124200"/>
          </a:xfrm>
        </p:spPr>
        <p:txBody>
          <a:bodyPr/>
          <a:lstStyle/>
          <a:p>
            <a:r>
              <a:rPr lang="en-US" b="1" dirty="0" smtClean="0"/>
              <a:t>Heart Disease, Stroke and Diabetes</a:t>
            </a:r>
          </a:p>
          <a:p>
            <a:r>
              <a:rPr lang="en-US" b="1" dirty="0" smtClean="0"/>
              <a:t>Infant Mortality</a:t>
            </a:r>
          </a:p>
          <a:p>
            <a:r>
              <a:rPr lang="en-US" b="1" dirty="0" smtClean="0"/>
              <a:t>HIV/AIDS</a:t>
            </a:r>
          </a:p>
          <a:p>
            <a:r>
              <a:rPr lang="en-US" b="1" dirty="0" smtClean="0"/>
              <a:t>Violence</a:t>
            </a:r>
          </a:p>
          <a:p>
            <a:r>
              <a:rPr lang="en-US" b="1" dirty="0" smtClean="0"/>
              <a:t>Teen Pregnancy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UNNATURAL CAUSES</a:t>
            </a:r>
            <a:endParaRPr lang="en-US" b="1" dirty="0"/>
          </a:p>
        </p:txBody>
      </p:sp>
      <p:pic>
        <p:nvPicPr>
          <p:cNvPr id="5" name="Picture 11" descr="http://t2.gstatic.com/images?q=tbn:ANd9GcSW5_6HY4HabOTEq8f8AJpNDz8v01cna7O7Y9nH5MkvHBUIV4I&amp;t=1&amp;usg=__0jzF14mIqTHAqsZlkiRb-Rkh-yg=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877" b="2587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24000" y="2590800"/>
            <a:ext cx="3810000" cy="68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Is inequality making us sick?  </a:t>
            </a:r>
          </a:p>
          <a:p>
            <a:endParaRPr lang="en-US" sz="200" b="1" dirty="0" smtClean="0">
              <a:latin typeface="Century Gothic" pitchFamily="34" charset="0"/>
            </a:endParaRPr>
          </a:p>
          <a:p>
            <a:r>
              <a:rPr lang="en-US" sz="2400" b="1" dirty="0" smtClean="0">
                <a:latin typeface="Century Gothic" pitchFamily="34" charset="0"/>
              </a:rPr>
              <a:t>Do we all have an EQUAL chance for health?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Public Health Partnership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Shelby County Health Department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University of Memphis</a:t>
            </a:r>
            <a:endParaRPr lang="en-US" dirty="0"/>
          </a:p>
        </p:txBody>
      </p:sp>
      <p:pic>
        <p:nvPicPr>
          <p:cNvPr id="1026" name="Picture 2" descr="C:\Documents and Settings\CNUNNALLY.MSCHD-36813D114\My Documents\My Pictures\SCHD%202%20color%20version%20Logo%20NEW%20091010%20no%20Memphi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27613"/>
            <a:ext cx="3886200" cy="3002973"/>
          </a:xfrm>
          <a:prstGeom prst="rect">
            <a:avLst/>
          </a:prstGeom>
          <a:noFill/>
        </p:spPr>
      </p:pic>
      <p:pic>
        <p:nvPicPr>
          <p:cNvPr id="9" name="Picture 2" descr="http://www.listphile.com/NCAA_School_Mascots/University_of_Memphis/image/memphis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2590800" cy="193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Our Plan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5100" dirty="0" smtClean="0">
                <a:latin typeface="+mj-lt"/>
                <a:cs typeface="Arial" pitchFamily="34" charset="0"/>
              </a:rPr>
              <a:t>Community Dialogue</a:t>
            </a:r>
          </a:p>
          <a:p>
            <a:pPr>
              <a:buNone/>
            </a:pPr>
            <a:endParaRPr lang="en-US" sz="5100" dirty="0" smtClean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100" dirty="0" smtClean="0">
                <a:latin typeface="+mj-lt"/>
                <a:cs typeface="Arial" pitchFamily="34" charset="0"/>
              </a:rPr>
              <a:t>Neighborhood </a:t>
            </a:r>
            <a:r>
              <a:rPr lang="en-US" sz="5100" dirty="0">
                <a:latin typeface="+mj-lt"/>
                <a:cs typeface="Arial" pitchFamily="34" charset="0"/>
              </a:rPr>
              <a:t>Identification of </a:t>
            </a:r>
            <a:r>
              <a:rPr lang="en-US" sz="5100" dirty="0" smtClean="0">
                <a:latin typeface="+mj-lt"/>
                <a:cs typeface="Arial" pitchFamily="34" charset="0"/>
              </a:rPr>
              <a:t>Priorities</a:t>
            </a:r>
          </a:p>
          <a:p>
            <a:pPr>
              <a:buNone/>
            </a:pPr>
            <a:endParaRPr lang="en-US" sz="5100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100" dirty="0">
                <a:latin typeface="+mj-lt"/>
                <a:cs typeface="Arial" pitchFamily="34" charset="0"/>
              </a:rPr>
              <a:t>Community Capacity Building and Leadership </a:t>
            </a:r>
            <a:r>
              <a:rPr lang="en-US" sz="5100" dirty="0" smtClean="0">
                <a:latin typeface="+mj-lt"/>
                <a:cs typeface="Arial" pitchFamily="34" charset="0"/>
              </a:rPr>
              <a:t>Development</a:t>
            </a:r>
          </a:p>
          <a:p>
            <a:pPr>
              <a:buNone/>
            </a:pPr>
            <a:endParaRPr lang="en-US" sz="5100" dirty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100" dirty="0">
                <a:latin typeface="+mj-lt"/>
                <a:cs typeface="Arial" pitchFamily="34" charset="0"/>
              </a:rPr>
              <a:t>Asset-based Community Development and Asset Mapping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+mj-lt"/>
              </a:rPr>
              <a:t>Health and Wellness Prevention Education</a:t>
            </a:r>
          </a:p>
          <a:p>
            <a:pPr>
              <a:buNone/>
            </a:pPr>
            <a:endParaRPr lang="en-US" sz="5100" dirty="0" smtClean="0">
              <a:latin typeface="+mj-lt"/>
            </a:endParaRPr>
          </a:p>
          <a:p>
            <a:r>
              <a:rPr lang="en-US" sz="5100" dirty="0" smtClean="0">
                <a:latin typeface="+mj-lt"/>
              </a:rPr>
              <a:t>Coaching and Consultation</a:t>
            </a:r>
          </a:p>
          <a:p>
            <a:pPr lvl="1">
              <a:buFont typeface="Wingdings" pitchFamily="2" charset="2"/>
              <a:buChar char="v"/>
            </a:pPr>
            <a:r>
              <a:rPr lang="en-US" sz="5100" dirty="0" smtClean="0">
                <a:latin typeface="+mj-lt"/>
              </a:rPr>
              <a:t>Priority setting</a:t>
            </a:r>
          </a:p>
          <a:p>
            <a:pPr lvl="1">
              <a:buFont typeface="Wingdings" pitchFamily="2" charset="2"/>
              <a:buChar char="v"/>
            </a:pPr>
            <a:r>
              <a:rPr lang="en-US" sz="5100" dirty="0" smtClean="0">
                <a:latin typeface="+mj-lt"/>
              </a:rPr>
              <a:t>Action planning</a:t>
            </a:r>
          </a:p>
          <a:p>
            <a:pPr lvl="1">
              <a:buFont typeface="Wingdings" pitchFamily="2" charset="2"/>
              <a:buChar char="v"/>
            </a:pPr>
            <a:r>
              <a:rPr lang="en-US" sz="5100" dirty="0" smtClean="0">
                <a:latin typeface="+mj-lt"/>
              </a:rPr>
              <a:t>Implementation</a:t>
            </a:r>
          </a:p>
          <a:p>
            <a:pPr lvl="1">
              <a:buFont typeface="Wingdings" pitchFamily="2" charset="2"/>
              <a:buChar char="v"/>
            </a:pPr>
            <a:r>
              <a:rPr lang="en-US" sz="5100" dirty="0" smtClean="0">
                <a:latin typeface="+mj-lt"/>
              </a:rPr>
              <a:t>Resource identification</a:t>
            </a:r>
          </a:p>
          <a:p>
            <a:pPr lvl="1">
              <a:buFont typeface="Wingdings" pitchFamily="2" charset="2"/>
              <a:buChar char="v"/>
            </a:pPr>
            <a:r>
              <a:rPr lang="en-US" sz="5100" dirty="0" smtClean="0">
                <a:latin typeface="+mj-lt"/>
              </a:rPr>
              <a:t>Advocacy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CASTING THE NET</a:t>
            </a:r>
            <a:endParaRPr lang="en-US" b="1" dirty="0"/>
          </a:p>
        </p:txBody>
      </p:sp>
      <p:pic>
        <p:nvPicPr>
          <p:cNvPr id="1026" name="Picture 2" descr="http://fishingtackleoxford.co.uk/images/large/wychwood_rogue_landing_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Inviting Everyone to the Table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426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Health Department Workforce</a:t>
            </a:r>
          </a:p>
          <a:p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Community Resources – Government</a:t>
            </a:r>
          </a:p>
          <a:p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Community Resources – Non-Government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2058" name="Picture 10" descr="http://t0.gstatic.com/images?q=tbn:DuRM-_-a3fthfM:http://maryanncp.files.wordpress.com/2009/06/clip-art0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114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Inviting Everyone to the Table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4267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Neighborhood Associations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Boards of Directors of Non-profit Organizations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Health Department Coalitions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General public</a:t>
            </a:r>
            <a:endParaRPr lang="en-US" sz="2400" b="1" dirty="0">
              <a:latin typeface="+mj-lt"/>
            </a:endParaRPr>
          </a:p>
        </p:txBody>
      </p:sp>
      <p:pic>
        <p:nvPicPr>
          <p:cNvPr id="2054" name="Picture 6" descr="http://t3.gstatic.com/images?q=tbn:_C3flDe8JG4xaM:http://images.clipartof.com/small/18553-Clipart-Illustration-Of-A-Group-Of-Black-People-Seated-And-Holding-A-Meeting-At-A-Round-White-Conference-Table-In-A-Room-With-Yellow-Or-Orange-Carp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962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362200"/>
            <a:ext cx="79248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666A6A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Health Disparities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Difference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in the distribution of disease and illness across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populations.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Health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Inequities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Systemic,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unfair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avoidable, and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unjust differences in health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status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and mortality rates. (adapted from M. Whitehead)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Social Determinants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Health Inequity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Economic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social conditions that influence the health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individuals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communities, and jurisdictions as a whole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Social Justice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Social justice includes economic and social justice, political justice and 	participation, emancipation and liberation, and autonomy.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endParaRPr lang="en-US" sz="1800" dirty="0">
              <a:solidFill>
                <a:srgbClr val="4C505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30000"/>
              </a:lnSpc>
              <a:spcBef>
                <a:spcPct val="0"/>
              </a:spcBef>
            </a:pPr>
            <a:endParaRPr lang="en-US" sz="1800" dirty="0">
              <a:solidFill>
                <a:srgbClr val="4C505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0"/>
              </a:spcBef>
            </a:pPr>
            <a:endParaRPr lang="en-US" sz="1800" dirty="0">
              <a:solidFill>
                <a:srgbClr val="4C505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Terminology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Organization Interviews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+mj-lt"/>
              </a:rPr>
              <a:t>Obtain information on the goals and objectives of participant </a:t>
            </a:r>
            <a:r>
              <a:rPr lang="en-US" sz="2400" b="1" dirty="0" smtClean="0">
                <a:latin typeface="+mj-lt"/>
              </a:rPr>
              <a:t>organizations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Obtain information on the current resources and limitations of participant </a:t>
            </a:r>
            <a:r>
              <a:rPr lang="en-US" sz="2400" b="1" dirty="0" smtClean="0">
                <a:latin typeface="+mj-lt"/>
              </a:rPr>
              <a:t>organizations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Identify the gaps or duplication of resources available to communities from RHC </a:t>
            </a:r>
            <a:r>
              <a:rPr lang="en-US" sz="2400" b="1" dirty="0" smtClean="0">
                <a:latin typeface="+mj-lt"/>
              </a:rPr>
              <a:t>members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Discern the importance of community engagement to participant </a:t>
            </a:r>
            <a:r>
              <a:rPr lang="en-US" sz="2400" b="1" dirty="0" smtClean="0">
                <a:latin typeface="+mj-lt"/>
              </a:rPr>
              <a:t>organizations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What </a:t>
            </a:r>
            <a:r>
              <a:rPr lang="en-US" b="1" dirty="0" smtClean="0"/>
              <a:t>is </a:t>
            </a:r>
            <a:r>
              <a:rPr lang="en-US" b="1" dirty="0"/>
              <a:t>your community history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What changes have you seen in your community over the past 5, 7, or 10 years regarding employment, health, crime, socioeconomic status, attitudes, and demographics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What community organizations are you involved with in your community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/>
              <a:t>What strengths are present in your community to build upon in making positive improvements in your community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Informant Interviews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Informant Interviews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Are there any health-related projects being implemented that you are involved in?</a:t>
            </a:r>
          </a:p>
          <a:p>
            <a:endParaRPr lang="en-US" b="1" dirty="0" smtClean="0"/>
          </a:p>
          <a:p>
            <a:r>
              <a:rPr lang="en-US" b="1" dirty="0" smtClean="0"/>
              <a:t>What do you think are the main concerns/issues of your community and rank with the most important being number 1?</a:t>
            </a:r>
          </a:p>
          <a:p>
            <a:endParaRPr lang="en-US" b="1" dirty="0" smtClean="0"/>
          </a:p>
          <a:p>
            <a:r>
              <a:rPr lang="en-US" b="1" dirty="0" smtClean="0"/>
              <a:t>Do you believe there are factors in your community that are keeping it from doing what needs to be done to improve the health and quality of life?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O.R.I.D. Method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latin typeface="+mj-lt"/>
              </a:rPr>
              <a:t>Objective</a:t>
            </a:r>
            <a:r>
              <a:rPr lang="en-US" dirty="0">
                <a:latin typeface="+mj-lt"/>
              </a:rPr>
              <a:t>: 	</a:t>
            </a:r>
            <a:r>
              <a:rPr lang="en-US" dirty="0" smtClean="0">
                <a:latin typeface="+mj-lt"/>
              </a:rPr>
              <a:t>	What </a:t>
            </a:r>
            <a:r>
              <a:rPr lang="en-US" dirty="0">
                <a:latin typeface="+mj-lt"/>
              </a:rPr>
              <a:t>does the data say</a:t>
            </a:r>
            <a:r>
              <a:rPr lang="en-US" dirty="0" smtClean="0">
                <a:latin typeface="+mj-lt"/>
              </a:rPr>
              <a:t>?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Reflective</a:t>
            </a:r>
            <a:r>
              <a:rPr lang="en-US" dirty="0">
                <a:latin typeface="+mj-lt"/>
              </a:rPr>
              <a:t>: 	</a:t>
            </a:r>
            <a:r>
              <a:rPr lang="en-US" dirty="0" smtClean="0">
                <a:latin typeface="+mj-lt"/>
              </a:rPr>
              <a:t>	How </a:t>
            </a:r>
            <a:r>
              <a:rPr lang="en-US" dirty="0">
                <a:latin typeface="+mj-lt"/>
              </a:rPr>
              <a:t>do you feel about </a:t>
            </a:r>
            <a:r>
              <a:rPr lang="en-US" dirty="0" smtClean="0">
                <a:latin typeface="+mj-lt"/>
              </a:rPr>
              <a:t>					the data?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Interpretative</a:t>
            </a:r>
            <a:r>
              <a:rPr lang="en-US" dirty="0">
                <a:latin typeface="+mj-lt"/>
              </a:rPr>
              <a:t>:	</a:t>
            </a:r>
            <a:r>
              <a:rPr lang="en-US" dirty="0" smtClean="0">
                <a:latin typeface="+mj-lt"/>
              </a:rPr>
              <a:t>	What </a:t>
            </a:r>
            <a:r>
              <a:rPr lang="en-US" dirty="0">
                <a:latin typeface="+mj-lt"/>
              </a:rPr>
              <a:t>are the </a:t>
            </a:r>
            <a:r>
              <a:rPr lang="en-US" dirty="0" smtClean="0">
                <a:latin typeface="+mj-lt"/>
              </a:rPr>
              <a:t>						implications?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Decisional</a:t>
            </a:r>
            <a:r>
              <a:rPr lang="en-US" dirty="0">
                <a:latin typeface="+mj-lt"/>
              </a:rPr>
              <a:t>:	</a:t>
            </a:r>
            <a:r>
              <a:rPr lang="en-US" dirty="0" smtClean="0">
                <a:latin typeface="+mj-lt"/>
              </a:rPr>
              <a:t>	What </a:t>
            </a:r>
            <a:r>
              <a:rPr lang="en-US" dirty="0">
                <a:latin typeface="+mj-lt"/>
              </a:rPr>
              <a:t>are we going to do </a:t>
            </a:r>
            <a:r>
              <a:rPr lang="en-US" dirty="0" smtClean="0">
                <a:latin typeface="+mj-lt"/>
              </a:rPr>
              <a:t>					about it</a:t>
            </a:r>
            <a:r>
              <a:rPr lang="en-US" dirty="0">
                <a:latin typeface="+mj-lt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Call to Action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>
                <a:latin typeface="+mj-lt"/>
              </a:rPr>
              <a:t>Gardenview Neighborhood Association </a:t>
            </a:r>
            <a:endParaRPr lang="en-US" sz="2800" b="1" dirty="0" smtClean="0">
              <a:latin typeface="+mj-lt"/>
            </a:endParaRPr>
          </a:p>
          <a:p>
            <a:pPr lvl="1">
              <a:buNone/>
            </a:pPr>
            <a:r>
              <a:rPr lang="en-US" sz="2800" dirty="0" smtClean="0">
                <a:latin typeface="+mj-lt"/>
              </a:rPr>
              <a:t>(Southeast </a:t>
            </a:r>
            <a:r>
              <a:rPr lang="en-US" sz="2800" dirty="0">
                <a:latin typeface="+mj-lt"/>
              </a:rPr>
              <a:t>Memphis) 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University Neighborhood District Corporation </a:t>
            </a:r>
            <a:endParaRPr lang="en-US" sz="2800" b="1" dirty="0" smtClean="0">
              <a:latin typeface="+mj-lt"/>
            </a:endParaRPr>
          </a:p>
          <a:p>
            <a:pPr lvl="1">
              <a:buNone/>
            </a:pPr>
            <a:r>
              <a:rPr lang="en-US" sz="2800" dirty="0" smtClean="0">
                <a:latin typeface="+mj-lt"/>
              </a:rPr>
              <a:t>(</a:t>
            </a:r>
            <a:r>
              <a:rPr lang="en-US" sz="2800" dirty="0">
                <a:latin typeface="+mj-lt"/>
              </a:rPr>
              <a:t>East Memphis)</a:t>
            </a:r>
          </a:p>
          <a:p>
            <a:r>
              <a:rPr lang="en-US" sz="2800" b="1" dirty="0">
                <a:latin typeface="+mj-lt"/>
              </a:rPr>
              <a:t>A Better Memphis </a:t>
            </a:r>
            <a:r>
              <a:rPr lang="en-US" sz="2800" dirty="0">
                <a:latin typeface="+mj-lt"/>
              </a:rPr>
              <a:t>(North Memphis)</a:t>
            </a:r>
          </a:p>
          <a:p>
            <a:r>
              <a:rPr lang="en-US" sz="2800" b="1" dirty="0">
                <a:latin typeface="+mj-lt"/>
              </a:rPr>
              <a:t>St. Andrew A.M.E. Church </a:t>
            </a:r>
            <a:r>
              <a:rPr lang="en-US" sz="2800" dirty="0">
                <a:latin typeface="+mj-lt"/>
              </a:rPr>
              <a:t>(South Memphis)</a:t>
            </a:r>
          </a:p>
          <a:p>
            <a:endParaRPr lang="en-US" dirty="0"/>
          </a:p>
        </p:txBody>
      </p:sp>
      <p:pic>
        <p:nvPicPr>
          <p:cNvPr id="4098" name="Picture 2" descr="http://t3.gstatic.com/images?q=tbn:1-WHFDOeuMHarM:http://i261.photobucket.com/albums/ii72/DebeMaxwell/neighborhood_houses_144641.pn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181600"/>
            <a:ext cx="353377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1487508"/>
            <a:ext cx="7315199" cy="165273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What’s ahead…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52" descr="C:\Users\Stephanie\AppData\Local\Microsoft\Windows\Temporary Internet Files\Content.IE5\Q8784KLO\MCj0440690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0254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4" name="Picture 35" descr="C:\Users\Stephanie\AppData\Local\Microsoft\Windows\Temporary Internet Files\Content.IE5\77OX6ZTY\MCj0440586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02253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5" name="Picture 36" descr="C:\Users\Stephanie\AppData\Local\Microsoft\Windows\Temporary Internet Files\Content.IE5\3UZ2IJ3Y\MCj044058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87854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6" name="Picture 37" descr="C:\Users\Stephanie\AppData\Local\Microsoft\Windows\Temporary Internet Files\Content.IE5\ROWW8M84\MCj0440585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73455" y="0"/>
              <a:ext cx="914400" cy="888646"/>
            </a:xfrm>
            <a:prstGeom prst="rect">
              <a:avLst/>
            </a:prstGeom>
            <a:noFill/>
          </p:spPr>
        </p:pic>
        <p:pic>
          <p:nvPicPr>
            <p:cNvPr id="17" name="Picture 38" descr="C:\Users\Stephanie\AppData\Local\Microsoft\Windows\Temporary Internet Files\Content.IE5\HSG98NJ8\MCj044058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65404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18" name="Picture 39" descr="C:\Users\Stephanie\AppData\Local\Microsoft\Windows\Temporary Internet Files\Content.IE5\APMCED6J\MCj0440582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1004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19" name="Picture 40" descr="C:\Users\Stephanie\AppData\Local\Microsoft\Windows\Temporary Internet Files\Content.IE5\BLDSC18W\MCj0440581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2204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20" name="Picture 41" descr="C:\Users\Stephanie\AppData\Local\Microsoft\Windows\Temporary Internet Files\Content.IE5\Q8784KLO\MCj0440580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7805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21" name="Picture 42" descr="C:\Users\Stephanie\AppData\Local\Microsoft\Windows\Temporary Internet Files\Content.IE5\5HV1B9BF\MCj04405790000[1]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0"/>
              <a:ext cx="914400" cy="888458"/>
            </a:xfrm>
            <a:prstGeom prst="rect">
              <a:avLst/>
            </a:prstGeom>
            <a:noFill/>
          </p:spPr>
        </p:pic>
        <p:pic>
          <p:nvPicPr>
            <p:cNvPr id="1026" name="Picture 2" descr="C:\Users\Stephanie\AppData\Local\Microsoft\Windows\Temporary Internet Files\Content.IE5\APMCED6J\MCj04404800000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16719" y="0"/>
              <a:ext cx="927281" cy="886968"/>
            </a:xfrm>
            <a:prstGeom prst="rect">
              <a:avLst/>
            </a:prstGeom>
            <a:noFill/>
          </p:spPr>
        </p:pic>
        <p:pic>
          <p:nvPicPr>
            <p:cNvPr id="1027" name="Picture 3" descr="C:\Users\Stephanie\AppData\Local\Microsoft\Windows\Temporary Internet Files\Content.IE5\BLDSC18W\MCj04404820000[1].wm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98964" y="5971032"/>
              <a:ext cx="917082" cy="886968"/>
            </a:xfrm>
            <a:prstGeom prst="rect">
              <a:avLst/>
            </a:prstGeom>
            <a:noFill/>
          </p:spPr>
        </p:pic>
        <p:pic>
          <p:nvPicPr>
            <p:cNvPr id="1028" name="Picture 4" descr="C:\Users\Stephanie\AppData\Local\Microsoft\Windows\Temporary Internet Files\Content.IE5\Q8784KLO\MCj0440484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4400" y="5971032"/>
              <a:ext cx="930475" cy="886968"/>
            </a:xfrm>
            <a:prstGeom prst="rect">
              <a:avLst/>
            </a:prstGeom>
            <a:noFill/>
          </p:spPr>
        </p:pic>
        <p:pic>
          <p:nvPicPr>
            <p:cNvPr id="1029" name="Picture 5" descr="C:\Users\Stephanie\AppData\Local\Microsoft\Windows\Temporary Internet Files\Content.IE5\5HV1B9BF\MCj04404860000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40833" y="5971032"/>
              <a:ext cx="918442" cy="886968"/>
            </a:xfrm>
            <a:prstGeom prst="rect">
              <a:avLst/>
            </a:prstGeom>
            <a:noFill/>
          </p:spPr>
        </p:pic>
        <p:pic>
          <p:nvPicPr>
            <p:cNvPr id="1030" name="Picture 6" descr="C:\Users\Stephanie\AppData\Local\Microsoft\Windows\Temporary Internet Files\Content.IE5\77OX6ZTY\MCj04404880000[1].wm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10772" y="5971032"/>
              <a:ext cx="914265" cy="886968"/>
            </a:xfrm>
            <a:prstGeom prst="rect">
              <a:avLst/>
            </a:prstGeom>
            <a:noFill/>
          </p:spPr>
        </p:pic>
        <p:pic>
          <p:nvPicPr>
            <p:cNvPr id="1031" name="Picture 7" descr="C:\Users\Stephanie\AppData\Local\Microsoft\Windows\Temporary Internet Files\Content.IE5\3UZ2IJ3Y\MCj04404900000[1].wmf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5971032"/>
              <a:ext cx="917225" cy="886968"/>
            </a:xfrm>
            <a:prstGeom prst="rect">
              <a:avLst/>
            </a:prstGeom>
            <a:noFill/>
          </p:spPr>
        </p:pic>
        <p:pic>
          <p:nvPicPr>
            <p:cNvPr id="1032" name="Picture 8" descr="C:\Users\Stephanie\AppData\Local\Microsoft\Windows\Temporary Internet Files\Content.IE5\ROWW8M84\MCj04404920000[1].wm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6158052"/>
              <a:ext cx="914400" cy="699948"/>
            </a:xfrm>
            <a:prstGeom prst="rect">
              <a:avLst/>
            </a:prstGeom>
            <a:noFill/>
          </p:spPr>
        </p:pic>
        <p:pic>
          <p:nvPicPr>
            <p:cNvPr id="1033" name="Picture 9" descr="C:\Users\Stephanie\AppData\Local\Microsoft\Windows\Temporary Internet Files\Content.IE5\HSG98NJ8\MCj04404940000[1].wm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226917" y="5230097"/>
              <a:ext cx="917083" cy="886968"/>
            </a:xfrm>
            <a:prstGeom prst="rect">
              <a:avLst/>
            </a:prstGeom>
            <a:noFill/>
          </p:spPr>
        </p:pic>
        <p:pic>
          <p:nvPicPr>
            <p:cNvPr id="1034" name="Picture 10" descr="C:\Users\Stephanie\AppData\Local\Microsoft\Windows\Temporary Internet Files\Content.IE5\ROWW8M84\MCj04404960000[1].w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234340" y="3491787"/>
              <a:ext cx="909660" cy="886968"/>
            </a:xfrm>
            <a:prstGeom prst="rect">
              <a:avLst/>
            </a:prstGeom>
            <a:noFill/>
          </p:spPr>
        </p:pic>
        <p:pic>
          <p:nvPicPr>
            <p:cNvPr id="1035" name="Picture 11" descr="C:\Users\Stephanie\AppData\Local\Microsoft\Windows\Temporary Internet Files\Content.IE5\HSG98NJ8\MCj04404980000[1].wm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229600" y="6111025"/>
              <a:ext cx="914400" cy="746975"/>
            </a:xfrm>
            <a:prstGeom prst="rect">
              <a:avLst/>
            </a:prstGeom>
            <a:noFill/>
          </p:spPr>
        </p:pic>
        <p:pic>
          <p:nvPicPr>
            <p:cNvPr id="1036" name="Picture 12" descr="C:\Users\Stephanie\AppData\Local\Microsoft\Windows\Temporary Internet Files\Content.IE5\APMCED6J\MCj04405000000[1].wm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229598" y="4367550"/>
              <a:ext cx="914402" cy="886968"/>
            </a:xfrm>
            <a:prstGeom prst="rect">
              <a:avLst/>
            </a:prstGeom>
            <a:noFill/>
          </p:spPr>
        </p:pic>
        <p:pic>
          <p:nvPicPr>
            <p:cNvPr id="1037" name="Picture 13" descr="C:\Users\Stephanie\AppData\Local\Microsoft\Windows\Temporary Internet Files\Content.IE5\BLDSC18W\MCj04405020000[1].wm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232911" y="2616363"/>
              <a:ext cx="911089" cy="886968"/>
            </a:xfrm>
            <a:prstGeom prst="rect">
              <a:avLst/>
            </a:prstGeom>
            <a:noFill/>
          </p:spPr>
        </p:pic>
        <p:pic>
          <p:nvPicPr>
            <p:cNvPr id="1038" name="Picture 14" descr="C:\Users\Stephanie\AppData\Local\Microsoft\Windows\Temporary Internet Files\Content.IE5\Q8784KLO\MCj04405040000[1].wm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225558" y="1740262"/>
              <a:ext cx="918442" cy="886968"/>
            </a:xfrm>
            <a:prstGeom prst="rect">
              <a:avLst/>
            </a:prstGeom>
            <a:noFill/>
          </p:spPr>
        </p:pic>
        <p:pic>
          <p:nvPicPr>
            <p:cNvPr id="1039" name="Picture 15" descr="C:\Users\Stephanie\AppData\Local\Microsoft\Windows\Temporary Internet Files\Content.IE5\5HV1B9BF\MCj04405060000[1].wm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229600" y="870998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0" name="Picture 16" descr="C:\Users\Stephanie\AppData\Local\Microsoft\Windows\Temporary Internet Files\Content.IE5\BLDSC18W\MCj04405080000[1].wmf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0" y="5269072"/>
              <a:ext cx="914399" cy="886968"/>
            </a:xfrm>
            <a:prstGeom prst="rect">
              <a:avLst/>
            </a:prstGeom>
            <a:noFill/>
          </p:spPr>
        </p:pic>
        <p:pic>
          <p:nvPicPr>
            <p:cNvPr id="1041" name="Picture 17" descr="C:\Users\Stephanie\AppData\Local\Microsoft\Windows\Temporary Internet Files\Content.IE5\Q8784KLO\MCj04405100000[1].wmf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0" y="890255"/>
              <a:ext cx="913888" cy="886968"/>
            </a:xfrm>
            <a:prstGeom prst="rect">
              <a:avLst/>
            </a:prstGeom>
            <a:noFill/>
          </p:spPr>
        </p:pic>
        <p:pic>
          <p:nvPicPr>
            <p:cNvPr id="1042" name="Picture 18" descr="C:\Users\Stephanie\AppData\Local\Microsoft\Windows\Temporary Internet Files\Content.IE5\77OX6ZTY\MCj04405140000[1].wmf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0" y="2641781"/>
              <a:ext cx="917364" cy="886968"/>
            </a:xfrm>
            <a:prstGeom prst="rect">
              <a:avLst/>
            </a:prstGeom>
            <a:noFill/>
          </p:spPr>
        </p:pic>
        <p:pic>
          <p:nvPicPr>
            <p:cNvPr id="1043" name="Picture 19" descr="C:\Users\Stephanie\AppData\Local\Microsoft\Windows\Temporary Internet Files\Content.IE5\HSG98NJ8\MCj04405120000[1].wmf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0" y="4393309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4" name="Picture 20" descr="C:\Users\Stephanie\AppData\Local\Microsoft\Windows\Temporary Internet Files\Content.IE5\APMCED6J\MCj04405160000[1].wmf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0" y="1766019"/>
              <a:ext cx="917360" cy="886968"/>
            </a:xfrm>
            <a:prstGeom prst="rect">
              <a:avLst/>
            </a:prstGeom>
            <a:noFill/>
          </p:spPr>
        </p:pic>
        <p:pic>
          <p:nvPicPr>
            <p:cNvPr id="1045" name="Picture 21" descr="C:\Users\Stephanie\AppData\Local\Microsoft\Windows\Temporary Internet Files\Content.IE5\BLDSC18W\MCj04405180000[1].wmf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0" y="3517545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6" name="Picture 22" descr="C:\Users\Stephanie\AppData\Local\Microsoft\Windows\Temporary Internet Files\Content.IE5\Q8784KLO\MCj04406580000[1]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512157" y="5971032"/>
              <a:ext cx="914400" cy="886968"/>
            </a:xfrm>
            <a:prstGeom prst="rect">
              <a:avLst/>
            </a:prstGeom>
            <a:noFill/>
          </p:spPr>
        </p:pic>
        <p:pic>
          <p:nvPicPr>
            <p:cNvPr id="1047" name="Picture 23" descr="C:\Users\Stephanie\AppData\Local\Microsoft\Windows\Temporary Internet Files\Content.IE5\BLDSC18W\MCj04406570000[1]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755232" y="5971032"/>
              <a:ext cx="911523" cy="886968"/>
            </a:xfrm>
            <a:prstGeom prst="rect">
              <a:avLst/>
            </a:prstGeom>
            <a:noFill/>
          </p:spPr>
        </p:pic>
        <p:pic>
          <p:nvPicPr>
            <p:cNvPr id="1050" name="Picture 26" descr="C:\Users\Stephanie\AppData\Local\Microsoft\Windows\Temporary Internet Files\Content.IE5\HSG98NJ8\MCj04406650000[1]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663489" y="5971032"/>
              <a:ext cx="947147" cy="886968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1295400" y="3733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“I AM BECAUSE WE ARE.” Asante Proverb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533400"/>
            <a:ext cx="8080375" cy="914400"/>
          </a:xfrm>
        </p:spPr>
        <p:txBody>
          <a:bodyPr/>
          <a:lstStyle/>
          <a:p>
            <a:pPr algn="r"/>
            <a:r>
              <a:rPr lang="en-US" b="1" dirty="0" smtClean="0"/>
              <a:t>Using a Social Justice Framework to Address Health Inequities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458200" cy="3505200"/>
          </a:xfrm>
        </p:spPr>
        <p:txBody>
          <a:bodyPr/>
          <a:lstStyle/>
          <a:p>
            <a:pPr marL="342900" indent="-342900"/>
            <a:r>
              <a:rPr lang="en-US" sz="2000" dirty="0" smtClean="0"/>
              <a:t>How social, political, economic institutions  are organized</a:t>
            </a:r>
            <a:r>
              <a:rPr lang="en-US" sz="2000" dirty="0" smtClean="0">
                <a:sym typeface="Wingdings" pitchFamily="2" charset="2"/>
              </a:rPr>
              <a:t></a:t>
            </a: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Social, economic, political inequality </a:t>
            </a: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Unequal structuring of life changes </a:t>
            </a: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Health inequities</a:t>
            </a:r>
          </a:p>
          <a:p>
            <a:pPr marL="342900" indent="-342900"/>
            <a:endParaRPr lang="en-US" sz="2000" dirty="0" smtClean="0">
              <a:sym typeface="Wingdings" pitchFamily="2" charset="2"/>
            </a:endParaRP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Central social justice question: </a:t>
            </a:r>
            <a:r>
              <a:rPr lang="en-US" sz="2000" dirty="0" smtClean="0"/>
              <a:t>“</a:t>
            </a:r>
            <a:r>
              <a:rPr lang="en-US" sz="2000" b="1" dirty="0" smtClean="0"/>
              <a:t>Why is there inequality and how can our organizational structure, policies, and practices change to eliminate health inequities?</a:t>
            </a:r>
            <a:r>
              <a:rPr lang="en-US" sz="2000" dirty="0" smtClean="0"/>
              <a:t>”  (Hofrichter)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533400"/>
            <a:ext cx="8461375" cy="914400"/>
          </a:xfrm>
        </p:spPr>
        <p:txBody>
          <a:bodyPr/>
          <a:lstStyle/>
          <a:p>
            <a:pPr algn="r"/>
            <a:r>
              <a:rPr lang="en-US" b="1" dirty="0" smtClean="0"/>
              <a:t>Applying an equity lens to public health work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255837"/>
            <a:ext cx="373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Personal responsibility and individual behaviors</a:t>
            </a:r>
          </a:p>
          <a:p>
            <a:pPr marL="176213" indent="-176213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Causes of inequity: genes, bad behavior, accident</a:t>
            </a:r>
          </a:p>
          <a:p>
            <a:pPr marL="176213" indent="-176213" fontAlgn="base">
              <a:lnSpc>
                <a:spcPct val="90000"/>
              </a:lnSpc>
              <a:spcBef>
                <a:spcPct val="35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Resolution: behavior change; treatment of symptoms</a:t>
            </a:r>
            <a:br>
              <a:rPr lang="en-US" kern="0" dirty="0" smtClean="0">
                <a:solidFill>
                  <a:srgbClr val="666A6A"/>
                </a:solidFill>
              </a:rPr>
            </a:br>
            <a:endParaRPr lang="en-US" kern="0" dirty="0" smtClean="0">
              <a:solidFill>
                <a:srgbClr val="666A6A"/>
              </a:solidFill>
            </a:endParaRPr>
          </a:p>
          <a:p>
            <a:pPr marL="176213" indent="-176213" fontAlgn="base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General approach: acceptance of risk as fact of life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48200" y="2255837"/>
            <a:ext cx="4038600" cy="4525963"/>
          </a:xfrm>
          <a:prstGeom prst="rect">
            <a:avLst/>
          </a:prstGeom>
        </p:spPr>
        <p:txBody>
          <a:bodyPr/>
          <a:lstStyle/>
          <a:p>
            <a:pPr marL="176213" indent="-176213" fontAlgn="base">
              <a:lnSpc>
                <a:spcPct val="80000"/>
              </a:lnSpc>
              <a:spcBef>
                <a:spcPct val="70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Social responsibility to protect common good</a:t>
            </a:r>
          </a:p>
          <a:p>
            <a:pPr marL="176213" indent="-176213" fontAlgn="base">
              <a:lnSpc>
                <a:spcPct val="80000"/>
              </a:lnSpc>
              <a:spcBef>
                <a:spcPct val="70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Causes of inequity: racism, class and gender exploitation</a:t>
            </a:r>
          </a:p>
          <a:p>
            <a:pPr marL="176213" indent="-176213" fontAlgn="base">
              <a:lnSpc>
                <a:spcPct val="80000"/>
              </a:lnSpc>
              <a:spcBef>
                <a:spcPct val="90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Resolution: tackling racism, class and gender exploitation through political action</a:t>
            </a:r>
          </a:p>
          <a:p>
            <a:pPr marL="176213" indent="-176213" fontAlgn="base">
              <a:lnSpc>
                <a:spcPct val="80000"/>
              </a:lnSpc>
              <a:spcBef>
                <a:spcPct val="7000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666A6A"/>
                </a:solidFill>
              </a:rPr>
              <a:t>General approach: activist perspective to creating conditions for good health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endParaRPr lang="en-US" kern="0" dirty="0" smtClean="0">
              <a:solidFill>
                <a:srgbClr val="666A6A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2484437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4038600" y="3094037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3810000" y="3856037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4191000" y="4846637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7200" y="1524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666A6A"/>
                </a:solidFill>
              </a:rPr>
              <a:t>Traditional </a:t>
            </a:r>
            <a:r>
              <a:rPr lang="en-US" sz="2400" b="1" dirty="0" smtClean="0">
                <a:solidFill>
                  <a:srgbClr val="666A6A"/>
                </a:solidFill>
              </a:rPr>
              <a:t>			v</a:t>
            </a:r>
            <a:r>
              <a:rPr lang="en-US" sz="2400" b="1" dirty="0">
                <a:solidFill>
                  <a:srgbClr val="666A6A"/>
                </a:solidFill>
              </a:rPr>
              <a:t>. </a:t>
            </a:r>
            <a:r>
              <a:rPr lang="en-US" sz="2400" b="1" dirty="0" smtClean="0">
                <a:solidFill>
                  <a:srgbClr val="666A6A"/>
                </a:solidFill>
              </a:rPr>
              <a:t>	Social Justice</a:t>
            </a:r>
            <a:endParaRPr lang="en-US" sz="2400" dirty="0">
              <a:solidFill>
                <a:srgbClr val="666A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Changing the Questions</a:t>
            </a:r>
            <a:endParaRPr lang="en-US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521434"/>
            <a:ext cx="4191000" cy="307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Benguiat Bk BT" pitchFamily="18" charset="0"/>
              </a:rPr>
              <a:t>Instead of only asking:</a:t>
            </a:r>
          </a:p>
        </p:txBody>
      </p:sp>
      <p:graphicFrame>
        <p:nvGraphicFramePr>
          <p:cNvPr id="7" name="Group 49"/>
          <p:cNvGraphicFramePr>
            <a:graphicFrameLocks/>
          </p:cNvGraphicFramePr>
          <p:nvPr/>
        </p:nvGraphicFramePr>
        <p:xfrm>
          <a:off x="381000" y="1887538"/>
          <a:ext cx="8229600" cy="34464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14800"/>
                <a:gridCol w="4114800"/>
              </a:tblGrid>
              <a:tr h="7937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Who lacks health care coverage and why?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policy changes would 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redistribute health care resources 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equitably in our community?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16673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How can we create more green space, bike paths, and farmer’s markets in vulnerable neighborhoods?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policies and practices 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by government and commerce discourage access to transportation, recreational resources, and nutritious food in neighborhoods where health is poorest?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9852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Why do people smoke (drink)?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social conditions and economic policies </a:t>
                      </a:r>
                      <a:r>
                        <a:rPr kumimoji="0" 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predispose people to the stress that encourages smoking (drinking)?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95800" y="1521434"/>
            <a:ext cx="4191000" cy="3073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Benguiat Bk BT" pitchFamily="18" charset="0"/>
              </a:rPr>
              <a:t>Perhaps we should also ask:</a:t>
            </a:r>
            <a:endParaRPr lang="en-US" sz="2000" dirty="0">
              <a:solidFill>
                <a:srgbClr val="FFFFFF"/>
              </a:solidFill>
              <a:latin typeface="Benguiat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543800" cy="4648200"/>
          </a:xfrm>
        </p:spPr>
        <p:txBody>
          <a:bodyPr/>
          <a:lstStyle/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Workforce Development and Staff Education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Working Effectively with Communities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Communications: Framing Strategy for Staff, Public, and Mass Media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Building Strategic Alliances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Advocacy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Monitoring and Surveillance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Public Policy Development and Analysis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Integration of Disciplines and Agency Work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Redeploying Organizational Resources</a:t>
            </a:r>
            <a:endParaRPr lang="en-US" sz="24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8B98"/>
                </a:solidFill>
              </a:rPr>
              <a:t>Transforming Public Health Practice</a:t>
            </a:r>
            <a:endParaRPr lang="en-US" sz="2600" b="1" dirty="0">
              <a:solidFill>
                <a:srgbClr val="008B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543800" cy="4648200"/>
          </a:xfrm>
        </p:spPr>
        <p:txBody>
          <a:bodyPr/>
          <a:lstStyle/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Workforce Development and Staff Education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Working Effectively with Communities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Communications: Framing Strategy for Staff, Public, and Mass Media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Building Strategic Alliances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Advocacy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Monitoring and Surveillance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Public Policy Development and Analysis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Integration of Disciplines and Agency Work</a:t>
            </a:r>
          </a:p>
          <a:p>
            <a:pPr marL="293688" indent="-293688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Redeploying Organizational Resources</a:t>
            </a:r>
            <a:endParaRPr lang="en-US" sz="2400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8B98"/>
                </a:solidFill>
              </a:rPr>
              <a:t>MAPP </a:t>
            </a:r>
            <a:r>
              <a:rPr lang="en-US" sz="2600" b="1" dirty="0" smtClean="0">
                <a:solidFill>
                  <a:srgbClr val="008B98"/>
                </a:solidFill>
              </a:rPr>
              <a:t>&amp; Health </a:t>
            </a:r>
            <a:r>
              <a:rPr lang="en-US" sz="2600" b="1" dirty="0">
                <a:solidFill>
                  <a:srgbClr val="008B98"/>
                </a:solidFill>
              </a:rPr>
              <a:t>Equity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981200"/>
            <a:ext cx="4724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A community-wide strategic planning process for improving public health.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A method to help communities prioritize public health issues, identify resources for addressing them, and take action.</a:t>
            </a:r>
          </a:p>
        </p:txBody>
      </p:sp>
      <p:pic>
        <p:nvPicPr>
          <p:cNvPr id="15365" name="Picture 5" descr="mapp_gro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838200"/>
            <a:ext cx="1806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p_crow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184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439E6-C5C2-4674-BC34-53E072325A3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29000" y="3810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600" b="1" kern="0" dirty="0" smtClean="0">
                <a:solidFill>
                  <a:srgbClr val="008B98"/>
                </a:solidFill>
              </a:rPr>
              <a:t>Mobilizing for Action through Planning &amp; Partnerships</a:t>
            </a:r>
            <a:endParaRPr lang="en-US" sz="2600" b="1" kern="0" dirty="0">
              <a:solidFill>
                <a:srgbClr val="008B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Office Theme 1">
      <a:dk1>
        <a:srgbClr val="666A6A"/>
      </a:dk1>
      <a:lt1>
        <a:srgbClr val="FFFFFF"/>
      </a:lt1>
      <a:dk2>
        <a:srgbClr val="008B98"/>
      </a:dk2>
      <a:lt2>
        <a:srgbClr val="DADDDC"/>
      </a:lt2>
      <a:accent1>
        <a:srgbClr val="008B98"/>
      </a:accent1>
      <a:accent2>
        <a:srgbClr val="E4E3DE"/>
      </a:accent2>
      <a:accent3>
        <a:srgbClr val="FFFFFF"/>
      </a:accent3>
      <a:accent4>
        <a:srgbClr val="565959"/>
      </a:accent4>
      <a:accent5>
        <a:srgbClr val="AAC4CA"/>
      </a:accent5>
      <a:accent6>
        <a:srgbClr val="CFCEC9"/>
      </a:accent6>
      <a:hlink>
        <a:srgbClr val="FFFFFF"/>
      </a:hlink>
      <a:folHlink>
        <a:srgbClr val="FFFF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666A6A"/>
        </a:dk1>
        <a:lt1>
          <a:srgbClr val="FFFFFF"/>
        </a:lt1>
        <a:dk2>
          <a:srgbClr val="008B98"/>
        </a:dk2>
        <a:lt2>
          <a:srgbClr val="DADDDC"/>
        </a:lt2>
        <a:accent1>
          <a:srgbClr val="008B98"/>
        </a:accent1>
        <a:accent2>
          <a:srgbClr val="E4E3DE"/>
        </a:accent2>
        <a:accent3>
          <a:srgbClr val="FFFFFF"/>
        </a:accent3>
        <a:accent4>
          <a:srgbClr val="565959"/>
        </a:accent4>
        <a:accent5>
          <a:srgbClr val="AAC4CA"/>
        </a:accent5>
        <a:accent6>
          <a:srgbClr val="CFCEC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720</TotalTime>
  <Words>1323</Words>
  <Application>Microsoft Office PowerPoint</Application>
  <PresentationFormat>On-screen Show (4:3)</PresentationFormat>
  <Paragraphs>309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Median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Blank Presentation</vt:lpstr>
      <vt:lpstr>8_Office Theme</vt:lpstr>
      <vt:lpstr>9_Office Theme</vt:lpstr>
      <vt:lpstr>10_Office Theme</vt:lpstr>
      <vt:lpstr>1_Blank Presentation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MAPP &amp; Unnatural Causes:                A Strategic Approach to Tackling Health Inequities</vt:lpstr>
      <vt:lpstr>Agenda</vt:lpstr>
      <vt:lpstr>Terminology</vt:lpstr>
      <vt:lpstr>Using a Social Justice Framework to Address Health Inequities</vt:lpstr>
      <vt:lpstr>Applying an equity lens to public health work</vt:lpstr>
      <vt:lpstr>Changing the Questions</vt:lpstr>
      <vt:lpstr>Slide 7</vt:lpstr>
      <vt:lpstr>Slide 8</vt:lpstr>
      <vt:lpstr>Slide 9</vt:lpstr>
      <vt:lpstr>Three Keys to MAPP</vt:lpstr>
      <vt:lpstr>Slide 11</vt:lpstr>
      <vt:lpstr>MAPP Model</vt:lpstr>
      <vt:lpstr>Slide 13</vt:lpstr>
      <vt:lpstr>Slide 14</vt:lpstr>
      <vt:lpstr>Adapting MAPP</vt:lpstr>
      <vt:lpstr>Learn More</vt:lpstr>
      <vt:lpstr>First Steps</vt:lpstr>
      <vt:lpstr>Health Equity Staff Contacts</vt:lpstr>
      <vt:lpstr>MAPP Staff Contacts</vt:lpstr>
      <vt:lpstr>Slide 20</vt:lpstr>
      <vt:lpstr>MAPP Staff Contacts</vt:lpstr>
      <vt:lpstr> M.A.P.P. Visioning   </vt:lpstr>
      <vt:lpstr>M.A.P.P. Priorities</vt:lpstr>
      <vt:lpstr>UNNATURAL CAUSES</vt:lpstr>
      <vt:lpstr>Public Health Partnership</vt:lpstr>
      <vt:lpstr>Our Plan</vt:lpstr>
      <vt:lpstr>CASTING THE NET</vt:lpstr>
      <vt:lpstr>Inviting Everyone to the Table</vt:lpstr>
      <vt:lpstr>Inviting Everyone to the Table</vt:lpstr>
      <vt:lpstr>Organization Interviews</vt:lpstr>
      <vt:lpstr> </vt:lpstr>
      <vt:lpstr>Key Informant Interviews</vt:lpstr>
      <vt:lpstr>O.R.I.D. Method</vt:lpstr>
      <vt:lpstr>Call to Action</vt:lpstr>
      <vt:lpstr>What’s ahead…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Is Everybody’s Business</dc:title>
  <dc:creator>Cynthia.Nunnally</dc:creator>
  <cp:lastModifiedBy>AHart</cp:lastModifiedBy>
  <cp:revision>54</cp:revision>
  <dcterms:created xsi:type="dcterms:W3CDTF">2010-10-21T14:18:14Z</dcterms:created>
  <dcterms:modified xsi:type="dcterms:W3CDTF">2010-12-27T16:50:00Z</dcterms:modified>
</cp:coreProperties>
</file>