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3"/>
  </p:notesMasterIdLst>
  <p:sldIdLst>
    <p:sldId id="256" r:id="rId2"/>
    <p:sldId id="283" r:id="rId3"/>
    <p:sldId id="286" r:id="rId4"/>
    <p:sldId id="257" r:id="rId5"/>
    <p:sldId id="287" r:id="rId6"/>
    <p:sldId id="282" r:id="rId7"/>
    <p:sldId id="288" r:id="rId8"/>
    <p:sldId id="258" r:id="rId9"/>
    <p:sldId id="259" r:id="rId10"/>
    <p:sldId id="260" r:id="rId11"/>
    <p:sldId id="261" r:id="rId12"/>
    <p:sldId id="285" r:id="rId13"/>
    <p:sldId id="262" r:id="rId14"/>
    <p:sldId id="263" r:id="rId15"/>
    <p:sldId id="264" r:id="rId16"/>
    <p:sldId id="274" r:id="rId17"/>
    <p:sldId id="265" r:id="rId18"/>
    <p:sldId id="266" r:id="rId19"/>
    <p:sldId id="269" r:id="rId20"/>
    <p:sldId id="281" r:id="rId21"/>
    <p:sldId id="271" r:id="rId22"/>
    <p:sldId id="272" r:id="rId23"/>
    <p:sldId id="273" r:id="rId24"/>
    <p:sldId id="270" r:id="rId25"/>
    <p:sldId id="275" r:id="rId26"/>
    <p:sldId id="276" r:id="rId27"/>
    <p:sldId id="277" r:id="rId28"/>
    <p:sldId id="278" r:id="rId29"/>
    <p:sldId id="279" r:id="rId30"/>
    <p:sldId id="284" r:id="rId31"/>
    <p:sldId id="28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8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Population by Race</c:v>
                </c:pt>
              </c:strCache>
            </c:strRef>
          </c:tx>
          <c:dLbls>
            <c:delete val="1"/>
          </c:dLbls>
          <c:cat>
            <c:strRef>
              <c:f>Sheet1!$A$2:$A$6</c:f>
              <c:strCache>
                <c:ptCount val="5"/>
                <c:pt idx="0">
                  <c:v>White (98.28%)</c:v>
                </c:pt>
                <c:pt idx="1">
                  <c:v>Black/     African American (0.27%)</c:v>
                </c:pt>
                <c:pt idx="2">
                  <c:v>Amer. Indian/    Alaskan Native (0.47%)</c:v>
                </c:pt>
                <c:pt idx="3">
                  <c:v>Asian/   Pacific Islander (0.11%)</c:v>
                </c:pt>
                <c:pt idx="4">
                  <c:v>Two or More Races (0.86%)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0.98281786941580751</c:v>
                </c:pt>
                <c:pt idx="1">
                  <c:v>2.6727758686521572E-3</c:v>
                </c:pt>
                <c:pt idx="2">
                  <c:v>4.7728140511645667E-3</c:v>
                </c:pt>
                <c:pt idx="3">
                  <c:v>1.145475372279496E-3</c:v>
                </c:pt>
                <c:pt idx="4">
                  <c:v>8.5910652920962206E-3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F9D75-064E-47C1-9749-18A5712CE659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FCD96-4932-4CE2-A74D-84C85DABF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54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County Health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CD96-4932-4CE2-A74D-84C85DABF4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67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Calculated by</a:t>
            </a:r>
            <a:r>
              <a:rPr lang="en-US" baseline="0" dirty="0" smtClean="0"/>
              <a:t> dividing the total population by Medicare recipients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CD96-4932-4CE2-A74D-84C85DABF4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53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Percent of</a:t>
            </a:r>
            <a:r>
              <a:rPr lang="en-US" baseline="0" dirty="0" smtClean="0"/>
              <a:t> Total Population Enrolled in </a:t>
            </a:r>
            <a:r>
              <a:rPr lang="en-US" baseline="0" dirty="0" err="1" smtClean="0"/>
              <a:t>MinnesotaCare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CD96-4932-4CE2-A74D-84C85DABF4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19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Community Health Needs Assessment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Big Stone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36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CPHS\PAC-Community Assessment\SwiftHospital\ChildrenPoverty20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71500"/>
            <a:ext cx="64293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57800" y="1198602"/>
            <a:ext cx="266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Percentage of children under the age of 18 in poverty</a:t>
            </a:r>
            <a:endParaRPr lang="en-US" sz="1500" dirty="0"/>
          </a:p>
        </p:txBody>
      </p:sp>
      <p:sp>
        <p:nvSpPr>
          <p:cNvPr id="3" name="TextBox 2"/>
          <p:cNvSpPr txBox="1"/>
          <p:nvPr/>
        </p:nvSpPr>
        <p:spPr>
          <a:xfrm>
            <a:off x="5486400" y="2514600"/>
            <a:ext cx="2819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Nationwide – 21.6%</a:t>
            </a:r>
            <a:br>
              <a:rPr lang="en-US" sz="1500" dirty="0" smtClean="0"/>
            </a:br>
            <a:r>
              <a:rPr lang="en-US" sz="1500" dirty="0" smtClean="0"/>
              <a:t>Minnesota – 15.0%</a:t>
            </a:r>
          </a:p>
          <a:p>
            <a:r>
              <a:rPr lang="en-US" sz="1500" dirty="0" smtClean="0"/>
              <a:t>Big Stone County – 15.7%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889264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CPHS\PAC-Community Assessment\SwiftHospital\FreeReducedLunch10-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628650"/>
            <a:ext cx="634365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05400" y="2743200"/>
            <a:ext cx="365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Clinton-Graceville-Beardsley – 44.51 %</a:t>
            </a:r>
            <a:br>
              <a:rPr lang="en-US" sz="1500" dirty="0" smtClean="0"/>
            </a:br>
            <a:r>
              <a:rPr lang="en-US" sz="1500" dirty="0" smtClean="0"/>
              <a:t>Ortonville – 43.85%</a:t>
            </a:r>
            <a:endParaRPr lang="en-US" sz="1500" dirty="0"/>
          </a:p>
        </p:txBody>
      </p:sp>
      <p:sp>
        <p:nvSpPr>
          <p:cNvPr id="3" name="TextBox 2"/>
          <p:cNvSpPr txBox="1"/>
          <p:nvPr/>
        </p:nvSpPr>
        <p:spPr>
          <a:xfrm>
            <a:off x="5562600" y="3297198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*Highest of any school districts in Countryside</a:t>
            </a:r>
          </a:p>
        </p:txBody>
      </p:sp>
    </p:spTree>
    <p:extLst>
      <p:ext uri="{BB962C8B-B14F-4D97-AF65-F5344CB8AC3E}">
        <p14:creationId xmlns:p14="http://schemas.microsoft.com/office/powerpoint/2010/main" val="75209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Poverty Guidelines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2010-2011 School Year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2013-2014 School Year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33910058"/>
              </p:ext>
            </p:extLst>
          </p:nvPr>
        </p:nvGraphicFramePr>
        <p:xfrm>
          <a:off x="457200" y="2212975"/>
          <a:ext cx="4041776" cy="369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143000"/>
                <a:gridCol w="838200"/>
                <a:gridCol w="9175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Household Size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Federal Guidelines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Free</a:t>
                      </a:r>
                      <a:r>
                        <a:rPr lang="en-US" sz="1400" baseline="0" dirty="0" smtClean="0"/>
                        <a:t> Meals (130%)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Reduced Meals (185%)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10,830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14,079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20,036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14,570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18,941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26,955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18,310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23,803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33,874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22,050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28,665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40,793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25,790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33,527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47,712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29,530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38,389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54,631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33,270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43,251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61,550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37,010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48,113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68,469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263368786"/>
              </p:ext>
            </p:extLst>
          </p:nvPr>
        </p:nvGraphicFramePr>
        <p:xfrm>
          <a:off x="4672013" y="2212975"/>
          <a:ext cx="4041776" cy="369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9187"/>
                <a:gridCol w="1143000"/>
                <a:gridCol w="838200"/>
                <a:gridCol w="94138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Household Size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Federal Guidelines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Free Meals (130%)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Reduced Meals (185%)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11,490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14,937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21,257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15,510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20,163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28,694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19,530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25,389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36,131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23,550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30,615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43,568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27,570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35,841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51,005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31,590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51,067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58,442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35,610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46,293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65,879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39,630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51,519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73,316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045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CPHS\PAC-Community Assessment\SwiftHospital\Physicians20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71500"/>
            <a:ext cx="64293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10200" y="2819400"/>
            <a:ext cx="2286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Big Stone County - 13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675916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CPHS\PAC-Community Assessment\SwiftHospital\Dentist20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66738"/>
            <a:ext cx="6429375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145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CPHS\PAC-Community Assessment\SwiftHospital\MedicarePopulation201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66738"/>
            <a:ext cx="6429375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6400" y="3124200"/>
            <a:ext cx="2590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Big Stone County – 27.3%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373295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CPHS\PAC-Community Assessment\SwiftHospital\PopulationOver6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47688"/>
            <a:ext cx="642937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7400" y="2971800"/>
            <a:ext cx="2438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Big Stone County -25.13%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434307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CPHS\PAC-Community Assessment\SwiftHospital\MNCare201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57213"/>
            <a:ext cx="6429375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8800" y="2590800"/>
            <a:ext cx="251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State of MN – 2.5%</a:t>
            </a:r>
            <a:br>
              <a:rPr lang="en-US" sz="1500" dirty="0" smtClean="0"/>
            </a:br>
            <a:r>
              <a:rPr lang="en-US" sz="1500" dirty="0" smtClean="0"/>
              <a:t>Big Stone County – 3.25%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767949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CPHS\PAC-Community Assessment\SwiftHospital\NursingHome20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61975"/>
            <a:ext cx="6429375" cy="573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7400" y="2514600"/>
            <a:ext cx="2438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Big Stone County - 86.1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795077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CPHS\PAC-Community Assessment\SwiftHospital\MVFatalities20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47700"/>
            <a:ext cx="6429375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471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PHS\PAC-Community Assessment\PlanningProces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475658"/>
            <a:ext cx="8051800" cy="600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671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11859" t="8814" r="61218" b="5048"/>
          <a:stretch/>
        </p:blipFill>
        <p:spPr bwMode="auto">
          <a:xfrm>
            <a:off x="1676400" y="152400"/>
            <a:ext cx="5486400" cy="6477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890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CPHS\PAC-Community Assessment\SwiftHospital\Suicide2005-20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8100"/>
            <a:ext cx="6429375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1600" y="3429000"/>
            <a:ext cx="2438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Big Stone County – 11.43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922549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CPHS\PAC-Community Assessment\SwiftHospital\HeartDisease2005-20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647700"/>
            <a:ext cx="634365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81600" y="2895600"/>
            <a:ext cx="2438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Big Stone County – 38.1</a:t>
            </a:r>
          </a:p>
        </p:txBody>
      </p:sp>
    </p:spTree>
    <p:extLst>
      <p:ext uri="{BB962C8B-B14F-4D97-AF65-F5344CB8AC3E}">
        <p14:creationId xmlns:p14="http://schemas.microsoft.com/office/powerpoint/2010/main" val="1804218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CPHS\PAC-Community Assessment\SwiftHospital\Cancer2005-20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647700"/>
            <a:ext cx="6257925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81600" y="2971800"/>
            <a:ext cx="2438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Big Stone County – 38.5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242535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Adult Health Survey,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Mailed 1600 surveys to residents of Big Stone County</a:t>
            </a:r>
          </a:p>
          <a:p>
            <a:r>
              <a:rPr lang="en-US" dirty="0" smtClean="0"/>
              <a:t>Received 504 completed surveys back</a:t>
            </a:r>
          </a:p>
          <a:p>
            <a:r>
              <a:rPr lang="en-US" dirty="0" smtClean="0"/>
              <a:t>Completed April – July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220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Have you ever been told by a doctor, nurse, or other health professional that you have …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4025172"/>
              </p:ext>
            </p:extLst>
          </p:nvPr>
        </p:nvGraphicFramePr>
        <p:xfrm>
          <a:off x="457200" y="1600200"/>
          <a:ext cx="8229600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2514600"/>
                <a:gridCol w="2286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Hypertension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38.7</a:t>
                      </a:r>
                      <a:r>
                        <a:rPr lang="en-US" baseline="0" dirty="0" smtClean="0"/>
                        <a:t>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60.2 %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 Blood Cholesterol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37.3 %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62.7 %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Diabetes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12.3 %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87.4 %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Asthma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9.7 %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90.3 %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Pre-Diabetes/</a:t>
                      </a:r>
                      <a:r>
                        <a:rPr lang="en-US" baseline="0" dirty="0" smtClean="0"/>
                        <a:t> Borderline Diabetes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8.7 %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89.8 %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Heart</a:t>
                      </a:r>
                      <a:r>
                        <a:rPr lang="en-US" baseline="0" dirty="0" smtClean="0"/>
                        <a:t> Attack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6.7 %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93.3 %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Angina, Coronary</a:t>
                      </a:r>
                      <a:r>
                        <a:rPr lang="en-US" baseline="0" dirty="0" smtClean="0"/>
                        <a:t> Heart 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5.7 %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94.3 %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Stroke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97.6 %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064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/>
              <a:t>How much of a problem are the following factors for you in terms of preventing you from being more physically active?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043440"/>
              </p:ext>
            </p:extLst>
          </p:nvPr>
        </p:nvGraphicFramePr>
        <p:xfrm>
          <a:off x="457200" y="1600200"/>
          <a:ext cx="8229600" cy="491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/>
                <a:gridCol w="990600"/>
                <a:gridCol w="1295400"/>
                <a:gridCol w="1066800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 a problem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 Small</a:t>
                      </a:r>
                      <a:r>
                        <a:rPr lang="en-US" sz="1600" baseline="0" dirty="0" smtClean="0"/>
                        <a:t> Problem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 Big</a:t>
                      </a:r>
                      <a:r>
                        <a:rPr lang="en-US" sz="1600" baseline="0" dirty="0" smtClean="0"/>
                        <a:t> Problem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Lack of self-discipline or willpower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27.5 %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41.7 %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30.7 %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Cost of fitness programs,</a:t>
                      </a:r>
                      <a:r>
                        <a:rPr lang="en-US" sz="1600" baseline="0" dirty="0" smtClean="0"/>
                        <a:t> gym memberships, or admission fees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41.5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28.6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Distance I have to travel to a</a:t>
                      </a:r>
                      <a:r>
                        <a:rPr lang="en-US" sz="1600" baseline="0" dirty="0" smtClean="0"/>
                        <a:t> place where I can be physically active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58.7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21.9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19.4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Lack of time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33.7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19.3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Lack of programs, leaders,</a:t>
                      </a:r>
                      <a:r>
                        <a:rPr lang="en-US" sz="1600" baseline="0" dirty="0" smtClean="0"/>
                        <a:t> or facilities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56.6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18.3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Public facilities are not open or available at the time I want to use them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61.1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21.4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17.5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one to exercise with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28.7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15.2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Long-term illness, injury, or disability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71.2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13.7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Other reasons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safe place to exercise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86.1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3.5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650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Physical Activity Recommendations from CDC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Moderate Activity- 30 minutes or more of moderate activity per day five or more days a </a:t>
            </a:r>
            <a:r>
              <a:rPr lang="en-US" altLang="en-US" dirty="0" smtClean="0"/>
              <a:t>week</a:t>
            </a:r>
          </a:p>
          <a:p>
            <a:pPr lvl="1"/>
            <a:r>
              <a:rPr lang="en-US" altLang="en-US" dirty="0" smtClean="0"/>
              <a:t>45 % Meets CDC recommendations</a:t>
            </a:r>
          </a:p>
          <a:p>
            <a:pPr lvl="1"/>
            <a:r>
              <a:rPr lang="en-US" altLang="en-US" dirty="0" smtClean="0"/>
              <a:t>39.4% Insufficient activity</a:t>
            </a:r>
          </a:p>
          <a:p>
            <a:pPr lvl="1"/>
            <a:r>
              <a:rPr lang="en-US" altLang="en-US" dirty="0" smtClean="0"/>
              <a:t>15.8 % No moderate physical activity</a:t>
            </a:r>
            <a:endParaRPr lang="en-US" altLang="en-US" dirty="0"/>
          </a:p>
          <a:p>
            <a:r>
              <a:rPr lang="en-US" altLang="en-US" dirty="0"/>
              <a:t>Vigorous Activity- 20 minutes of more of vigorous activity per day three or more days a week</a:t>
            </a:r>
          </a:p>
          <a:p>
            <a:pPr lvl="1"/>
            <a:r>
              <a:rPr lang="en-US" dirty="0" smtClean="0"/>
              <a:t>22 % Meets CDC recommendations</a:t>
            </a:r>
          </a:p>
          <a:p>
            <a:pPr lvl="1"/>
            <a:r>
              <a:rPr lang="en-US" dirty="0" smtClean="0"/>
              <a:t>28.4 % Insufficient activity</a:t>
            </a:r>
          </a:p>
          <a:p>
            <a:pPr lvl="1"/>
            <a:r>
              <a:rPr lang="en-US" dirty="0" smtClean="0"/>
              <a:t>49.6 % No vigorous physical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650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Tobacco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Smoking Status</a:t>
            </a:r>
          </a:p>
          <a:p>
            <a:pPr lvl="1"/>
            <a:r>
              <a:rPr lang="en-US" dirty="0" smtClean="0"/>
              <a:t>10.7 % are Current Smokers</a:t>
            </a:r>
          </a:p>
          <a:p>
            <a:pPr lvl="1"/>
            <a:r>
              <a:rPr lang="en-US" dirty="0" smtClean="0"/>
              <a:t>32.3 % are Former Smokers</a:t>
            </a:r>
          </a:p>
          <a:p>
            <a:pPr lvl="1"/>
            <a:r>
              <a:rPr lang="en-US" dirty="0" smtClean="0"/>
              <a:t>57.1 % have Never Smoked</a:t>
            </a:r>
          </a:p>
          <a:p>
            <a:r>
              <a:rPr lang="en-US" dirty="0" smtClean="0"/>
              <a:t>Other tobacco use in last 12 months</a:t>
            </a:r>
          </a:p>
          <a:p>
            <a:pPr lvl="1"/>
            <a:r>
              <a:rPr lang="en-US" dirty="0" smtClean="0"/>
              <a:t>7.9 % have used other tobacco products in last 12 months</a:t>
            </a:r>
          </a:p>
          <a:p>
            <a:r>
              <a:rPr lang="en-US" dirty="0" smtClean="0"/>
              <a:t>Smoking in the home</a:t>
            </a:r>
          </a:p>
          <a:p>
            <a:pPr lvl="1"/>
            <a:r>
              <a:rPr lang="en-US" dirty="0" smtClean="0"/>
              <a:t>6.8 % have regular smoking in their home</a:t>
            </a:r>
          </a:p>
          <a:p>
            <a:r>
              <a:rPr lang="en-US" dirty="0" smtClean="0"/>
              <a:t>Smoking in the vehicle</a:t>
            </a:r>
          </a:p>
          <a:p>
            <a:pPr lvl="1"/>
            <a:r>
              <a:rPr lang="en-US" dirty="0" smtClean="0"/>
              <a:t>16.3 % regularly smoke in the vehicle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650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Health Concerns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you trying to lose weight?</a:t>
            </a:r>
          </a:p>
          <a:p>
            <a:pPr lvl="1"/>
            <a:r>
              <a:rPr lang="en-US" dirty="0" smtClean="0"/>
              <a:t>51.0 % Yes</a:t>
            </a:r>
          </a:p>
          <a:p>
            <a:r>
              <a:rPr lang="en-US" dirty="0" smtClean="0"/>
              <a:t>Have you seen a doctor, nurse, or other health professional about your health in the last 12 months?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455566"/>
              </p:ext>
            </p:extLst>
          </p:nvPr>
        </p:nvGraphicFramePr>
        <p:xfrm>
          <a:off x="1066800" y="3657600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Overall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76.6 %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23.4</a:t>
                      </a:r>
                      <a:r>
                        <a:rPr lang="en-US" baseline="0" dirty="0" smtClean="0"/>
                        <a:t>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18-34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35-44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45-54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55-64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65-74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75+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650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Countryside’s Plan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Organizational Self-Assessment </a:t>
            </a:r>
          </a:p>
          <a:p>
            <a:pPr marL="1257300" lvl="2" indent="-457200">
              <a:buFont typeface="+mj-lt"/>
              <a:buAutoNum type="alphaLcPeriod"/>
            </a:pPr>
            <a:r>
              <a:rPr lang="en-US" sz="2000" dirty="0"/>
              <a:t>Strategic Planning meeting with Countryside 	      </a:t>
            </a:r>
            <a:r>
              <a:rPr lang="en-US" sz="2000" dirty="0" smtClean="0"/>
              <a:t>     </a:t>
            </a:r>
            <a:r>
              <a:rPr lang="en-US" sz="2000" dirty="0"/>
              <a:t>Board and staff already completed.</a:t>
            </a:r>
          </a:p>
          <a:p>
            <a:pPr marL="1257300" lvl="2" indent="-457200">
              <a:buFont typeface="+mj-lt"/>
              <a:buAutoNum type="alphaLcPeriod"/>
            </a:pPr>
            <a:r>
              <a:rPr lang="en-US" sz="2000" dirty="0" smtClean="0"/>
              <a:t>Decision made to work on Vision Element – </a:t>
            </a:r>
            <a:r>
              <a:rPr lang="en-US" sz="2000" b="1" dirty="0" smtClean="0"/>
              <a:t>Competent Workforce</a:t>
            </a:r>
            <a:r>
              <a:rPr lang="en-US" sz="2000" dirty="0" smtClean="0"/>
              <a:t> – training to be done over 2014 with University of MN Extension</a:t>
            </a:r>
          </a:p>
          <a:p>
            <a:pPr marL="0" indent="0">
              <a:buNone/>
            </a:pPr>
            <a:r>
              <a:rPr lang="en-US" b="1" dirty="0" smtClean="0"/>
              <a:t>Community Health Assessment</a:t>
            </a:r>
            <a:r>
              <a:rPr lang="en-US" dirty="0"/>
              <a:t>	</a:t>
            </a:r>
            <a:endParaRPr lang="en-US" dirty="0" smtClean="0"/>
          </a:p>
          <a:p>
            <a:pPr marL="1257300" lvl="2" indent="-457200">
              <a:buFont typeface="+mj-lt"/>
              <a:buAutoNum type="alphaLcPeriod"/>
            </a:pPr>
            <a:r>
              <a:rPr lang="en-US" sz="2000" dirty="0" smtClean="0"/>
              <a:t>All hospitals (9) in the five counties are meeting and conducting assessments as required by the Affordable Care Act.</a:t>
            </a:r>
          </a:p>
          <a:p>
            <a:pPr marL="1257300" lvl="2" indent="-457200">
              <a:buFont typeface="+mj-lt"/>
              <a:buAutoNum type="alphaLcPeriod"/>
            </a:pPr>
            <a:r>
              <a:rPr lang="en-US" sz="2000" dirty="0" smtClean="0"/>
              <a:t>Countryside also doing an assessment of the five counties as required by the Minnesota Department of Health.  Countryside is working in partnership with the hospitals as well.</a:t>
            </a:r>
          </a:p>
        </p:txBody>
      </p:sp>
    </p:spTree>
    <p:extLst>
      <p:ext uri="{BB962C8B-B14F-4D97-AF65-F5344CB8AC3E}">
        <p14:creationId xmlns:p14="http://schemas.microsoft.com/office/powerpoint/2010/main" val="15310771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Body Mass Index</a:t>
            </a:r>
          </a:p>
          <a:p>
            <a:pPr lvl="1"/>
            <a:r>
              <a:rPr lang="en-US" dirty="0" smtClean="0"/>
              <a:t>Used to estimate body fat in adult men and women based off of their Height and Weight</a:t>
            </a:r>
          </a:p>
          <a:p>
            <a:pPr lvl="1"/>
            <a:r>
              <a:rPr lang="en-US" dirty="0" smtClean="0"/>
              <a:t>Higher BMI (Overweight and Obese) puts you at a higher risk of heart disease, high blood pressure, type 2 diabetes, gallstones, breathing problems, and certain cancers</a:t>
            </a:r>
          </a:p>
          <a:p>
            <a:pPr lvl="1"/>
            <a:r>
              <a:rPr lang="en-US" dirty="0" smtClean="0"/>
              <a:t>Limitations</a:t>
            </a:r>
          </a:p>
          <a:p>
            <a:pPr lvl="2"/>
            <a:r>
              <a:rPr lang="en-US" dirty="0" smtClean="0"/>
              <a:t>May overestimate body fat in athletes and other adults who have a muscular build.</a:t>
            </a:r>
          </a:p>
          <a:p>
            <a:pPr lvl="2"/>
            <a:r>
              <a:rPr lang="en-US" dirty="0" smtClean="0"/>
              <a:t>May underestimate body fat in older persons and others who have lost muscle.</a:t>
            </a:r>
          </a:p>
        </p:txBody>
      </p:sp>
      <p:pic>
        <p:nvPicPr>
          <p:cNvPr id="2051" name="Picture 3" descr="= \frac{\text{mass}(\text{lb})}{\left(\text{height}(\text{in})\right)^2}\times 7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025269"/>
            <a:ext cx="17526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49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Health Comparison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you consider yourself?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BMI calculated from height &amp; weight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Underweight  - 0.9 %</a:t>
            </a:r>
          </a:p>
          <a:p>
            <a:pPr lvl="1"/>
            <a:r>
              <a:rPr lang="en-US" dirty="0" smtClean="0"/>
              <a:t>0.7 % F</a:t>
            </a:r>
          </a:p>
          <a:p>
            <a:pPr lvl="1"/>
            <a:r>
              <a:rPr lang="en-US" dirty="0" smtClean="0"/>
              <a:t>1.2 % M</a:t>
            </a:r>
          </a:p>
          <a:p>
            <a:r>
              <a:rPr lang="en-US" dirty="0" smtClean="0"/>
              <a:t>About the right weight – 47.7 %</a:t>
            </a:r>
          </a:p>
          <a:p>
            <a:pPr lvl="1"/>
            <a:r>
              <a:rPr lang="en-US" dirty="0" smtClean="0"/>
              <a:t>46.7 % F</a:t>
            </a:r>
          </a:p>
          <a:p>
            <a:pPr lvl="1"/>
            <a:r>
              <a:rPr lang="en-US" dirty="0" smtClean="0"/>
              <a:t>48.9% M</a:t>
            </a:r>
          </a:p>
          <a:p>
            <a:r>
              <a:rPr lang="en-US" dirty="0" smtClean="0"/>
              <a:t>Overweight -  51.4 %</a:t>
            </a:r>
          </a:p>
          <a:p>
            <a:pPr lvl="1"/>
            <a:r>
              <a:rPr lang="en-US" dirty="0" smtClean="0"/>
              <a:t>52.5 % F</a:t>
            </a:r>
          </a:p>
          <a:p>
            <a:pPr lvl="1"/>
            <a:r>
              <a:rPr lang="en-US" dirty="0" smtClean="0"/>
              <a:t>49.9% 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Not overweight – 29.9 %</a:t>
            </a:r>
          </a:p>
          <a:p>
            <a:pPr lvl="1"/>
            <a:r>
              <a:rPr lang="en-US" dirty="0" smtClean="0"/>
              <a:t>39.8 % F</a:t>
            </a:r>
          </a:p>
          <a:p>
            <a:pPr lvl="1"/>
            <a:r>
              <a:rPr lang="en-US" dirty="0" smtClean="0"/>
              <a:t>18.3 % M</a:t>
            </a:r>
          </a:p>
          <a:p>
            <a:r>
              <a:rPr lang="en-US" dirty="0" smtClean="0"/>
              <a:t>Overweight but not obese – 39%</a:t>
            </a:r>
          </a:p>
          <a:p>
            <a:pPr lvl="1"/>
            <a:r>
              <a:rPr lang="en-US" dirty="0" smtClean="0"/>
              <a:t>34.6 % F</a:t>
            </a:r>
          </a:p>
          <a:p>
            <a:pPr lvl="1"/>
            <a:r>
              <a:rPr lang="en-US" dirty="0" smtClean="0"/>
              <a:t>44.2 % M</a:t>
            </a:r>
          </a:p>
          <a:p>
            <a:r>
              <a:rPr lang="en-US" dirty="0" smtClean="0"/>
              <a:t>Obese – 31.1 %</a:t>
            </a:r>
          </a:p>
          <a:p>
            <a:pPr lvl="1"/>
            <a:r>
              <a:rPr lang="en-US" dirty="0" smtClean="0"/>
              <a:t>25.6 % F</a:t>
            </a:r>
          </a:p>
          <a:p>
            <a:pPr lvl="1"/>
            <a:r>
              <a:rPr lang="en-US" dirty="0" smtClean="0"/>
              <a:t>37.5 %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650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Stone County Population by Race, 2011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0105113"/>
              </p:ext>
            </p:extLst>
          </p:nvPr>
        </p:nvGraphicFramePr>
        <p:xfrm>
          <a:off x="5334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5235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by Age and Sex, 2011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7150" y="1600200"/>
            <a:ext cx="7761050" cy="490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86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Cause of </a:t>
            </a:r>
            <a:r>
              <a:rPr lang="en-US" dirty="0" smtClean="0"/>
              <a:t>Death, 2011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Big Stone County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dirty="0" smtClean="0"/>
              <a:t>State of Minnesota</a:t>
            </a:r>
            <a:endParaRPr lang="en-US" sz="3200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40944862"/>
              </p:ext>
            </p:extLst>
          </p:nvPr>
        </p:nvGraphicFramePr>
        <p:xfrm>
          <a:off x="762000" y="2286001"/>
          <a:ext cx="3429000" cy="3894729"/>
        </p:xfrm>
        <a:graphic>
          <a:graphicData uri="http://schemas.openxmlformats.org/drawingml/2006/table">
            <a:tbl>
              <a:tblPr/>
              <a:tblGrid>
                <a:gridCol w="2138426"/>
                <a:gridCol w="639022"/>
                <a:gridCol w="651552"/>
              </a:tblGrid>
              <a:tr h="20389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w Cen MT"/>
                        </a:rPr>
                        <a:t>All Ages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Tw Cen MT"/>
                        </a:rPr>
                        <a:t>Cause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w Cen MT"/>
                        </a:rPr>
                        <a:t>Rank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w Cen MT"/>
                        </a:rPr>
                        <a:t>Number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Alzheimer's Disease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Cancer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Cirrhosis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Chronic lower respiratory dis.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Diabetes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Heart Disease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Hypertension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Nephritis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Parkinsons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Pneumonia and Influenza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Pneumonitis due to solids/liquids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Septicemia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Stroke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Suicide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Unintentional Injury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w Cen M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Content Placeholder 13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033855928"/>
              </p:ext>
            </p:extLst>
          </p:nvPr>
        </p:nvGraphicFramePr>
        <p:xfrm>
          <a:off x="4953000" y="2286000"/>
          <a:ext cx="3429000" cy="3889269"/>
        </p:xfrm>
        <a:graphic>
          <a:graphicData uri="http://schemas.openxmlformats.org/drawingml/2006/table">
            <a:tbl>
              <a:tblPr/>
              <a:tblGrid>
                <a:gridCol w="2138426"/>
                <a:gridCol w="639022"/>
                <a:gridCol w="651552"/>
              </a:tblGrid>
              <a:tr h="19973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w Cen MT"/>
                        </a:rPr>
                        <a:t>All Ages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21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Tw Cen MT"/>
                        </a:rPr>
                        <a:t>Cause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w Cen MT"/>
                        </a:rPr>
                        <a:t>Rank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w Cen MT"/>
                        </a:rPr>
                        <a:t>Number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Alzheimer's Disease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1,449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Cancer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9,468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Cirrhosis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436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Chronic lower respiratory dis.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2,174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Diabetes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1,179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Heart Disease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7,234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Hypertension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489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Nephritis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708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Parkinsons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475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Pneumonia and Influenza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669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4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Pneumonitis due to solids/liquids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321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Septicemia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338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Stroke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2,145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Suicide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684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Unintentional Injury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2,309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047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Cause of Death under Age 75, 2011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17340"/>
              </p:ext>
            </p:extLst>
          </p:nvPr>
        </p:nvGraphicFramePr>
        <p:xfrm>
          <a:off x="152403" y="3110706"/>
          <a:ext cx="8686795" cy="1327785"/>
        </p:xfrm>
        <a:graphic>
          <a:graphicData uri="http://schemas.openxmlformats.org/drawingml/2006/table">
            <a:tbl>
              <a:tblPr/>
              <a:tblGrid>
                <a:gridCol w="2057397"/>
                <a:gridCol w="609600"/>
                <a:gridCol w="838200"/>
                <a:gridCol w="533400"/>
                <a:gridCol w="609600"/>
                <a:gridCol w="533400"/>
                <a:gridCol w="457200"/>
                <a:gridCol w="457200"/>
                <a:gridCol w="533400"/>
                <a:gridCol w="457200"/>
                <a:gridCol w="533400"/>
                <a:gridCol w="533400"/>
                <a:gridCol w="53339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All Ages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Premature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Age Group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Cause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Rank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Number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Rank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Deaths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0-4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5-14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15-24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25-44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45-54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55-64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65-74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75+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Heart Disease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Cancer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Chronic lower respiratory dis.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2119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PHS\PAC-Community Assessment\SwiftHospital\PeopleofColorDistributionChan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571500"/>
            <a:ext cx="64389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8800" y="2819400"/>
            <a:ext cx="2590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Big Stone County – 75.00%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517811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CPHS\PAC-Community Assessment\SwiftHospital\ElderlyPoverty20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71500"/>
            <a:ext cx="64293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15000" y="2743200"/>
            <a:ext cx="259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Big Stone County – 7.4% </a:t>
            </a:r>
            <a:br>
              <a:rPr lang="en-US" sz="1500" dirty="0" smtClean="0"/>
            </a:br>
            <a:r>
              <a:rPr lang="en-US" sz="1500" dirty="0" smtClean="0"/>
              <a:t>(5 year estimate 2006-2010)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1862805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266</TotalTime>
  <Words>1028</Words>
  <Application>Microsoft Office PowerPoint</Application>
  <PresentationFormat>On-screen Show (4:3)</PresentationFormat>
  <Paragraphs>414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Executive</vt:lpstr>
      <vt:lpstr>Community Health Needs Assessment</vt:lpstr>
      <vt:lpstr>PowerPoint Presentation</vt:lpstr>
      <vt:lpstr>Countryside’s Plan </vt:lpstr>
      <vt:lpstr>Big Stone County Population by Race, 2011</vt:lpstr>
      <vt:lpstr>Population by Age and Sex, 2011</vt:lpstr>
      <vt:lpstr>Leading Cause of Death, 2011</vt:lpstr>
      <vt:lpstr>Leading Cause of Death under Age 75, 2011</vt:lpstr>
      <vt:lpstr>PowerPoint Presentation</vt:lpstr>
      <vt:lpstr>PowerPoint Presentation</vt:lpstr>
      <vt:lpstr>PowerPoint Presentation</vt:lpstr>
      <vt:lpstr>PowerPoint Presentation</vt:lpstr>
      <vt:lpstr>Federal Poverty Guidelines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Adult Health Survey, 2010</vt:lpstr>
      <vt:lpstr>Have you ever been told by a doctor, nurse, or other health professional that you have …</vt:lpstr>
      <vt:lpstr>How much of a problem are the following factors for you in terms of preventing you from being more physically active?</vt:lpstr>
      <vt:lpstr>Physical Activity Recommendations from CDC</vt:lpstr>
      <vt:lpstr>Tobacco</vt:lpstr>
      <vt:lpstr>Health Concerns</vt:lpstr>
      <vt:lpstr>BMI</vt:lpstr>
      <vt:lpstr>Health Comparison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Health Needs Assessment</dc:title>
  <dc:creator>Shelly Macziewski</dc:creator>
  <cp:lastModifiedBy>Shelly Macziewski</cp:lastModifiedBy>
  <cp:revision>20</cp:revision>
  <dcterms:created xsi:type="dcterms:W3CDTF">2013-10-28T16:26:18Z</dcterms:created>
  <dcterms:modified xsi:type="dcterms:W3CDTF">2013-11-05T21:17:38Z</dcterms:modified>
</cp:coreProperties>
</file>