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F"/>
    <a:srgbClr val="DC8C10"/>
    <a:srgbClr val="96969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7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3290-ED30-4F1D-A7B2-0241EE74686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B195-174F-47B6-9FD9-14A54B5B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7" y="4874648"/>
            <a:ext cx="11906250" cy="2138476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rgbClr val="002C5F"/>
                </a:solidFill>
                <a:latin typeface="Century Gothic" panose="020B0502020202020204" pitchFamily="34" charset="0"/>
              </a:rPr>
              <a:t>Performance Management </a:t>
            </a:r>
            <a:r>
              <a:rPr lang="en-US" sz="3800" dirty="0" smtClean="0">
                <a:solidFill>
                  <a:srgbClr val="002C5F"/>
                </a:solidFill>
                <a:latin typeface="Century Gothic" panose="020B0502020202020204" pitchFamily="34" charset="0"/>
              </a:rPr>
              <a:t>at PHMDC</a:t>
            </a:r>
          </a:p>
          <a:p>
            <a:pPr algn="l"/>
            <a:r>
              <a:rPr lang="en-US" dirty="0" smtClean="0">
                <a:solidFill>
                  <a:srgbClr val="969696"/>
                </a:solidFill>
              </a:rPr>
              <a:t>Crystal Gibson, Kristine Omen &amp; Ashley Kraybill</a:t>
            </a:r>
            <a:endParaRPr lang="en-US" dirty="0">
              <a:solidFill>
                <a:srgbClr val="96969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8" b="-1"/>
          <a:stretch/>
        </p:blipFill>
        <p:spPr>
          <a:xfrm flipV="1">
            <a:off x="-1" y="-3"/>
            <a:ext cx="12200669" cy="4376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08" y="5758107"/>
            <a:ext cx="2615184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6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47257"/>
          </a:xfrm>
          <a:prstGeom prst="rect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46" y="310066"/>
            <a:ext cx="10383847" cy="171961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Performance Management (PM)       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new (and exciting!) for PHMDC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5821" y="3786422"/>
            <a:ext cx="783771" cy="759278"/>
            <a:chOff x="1110343" y="4196443"/>
            <a:chExt cx="783771" cy="759278"/>
          </a:xfrm>
        </p:grpSpPr>
        <p:sp>
          <p:nvSpPr>
            <p:cNvPr id="6" name="Oval 5"/>
            <p:cNvSpPr/>
            <p:nvPr/>
          </p:nvSpPr>
          <p:spPr>
            <a:xfrm>
              <a:off x="1110343" y="4196443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35" y="4284889"/>
              <a:ext cx="582386" cy="58238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05823" y="2839479"/>
            <a:ext cx="783771" cy="759278"/>
            <a:chOff x="2833008" y="5114925"/>
            <a:chExt cx="783771" cy="759278"/>
          </a:xfrm>
        </p:grpSpPr>
        <p:sp>
          <p:nvSpPr>
            <p:cNvPr id="10" name="Oval 9"/>
            <p:cNvSpPr/>
            <p:nvPr/>
          </p:nvSpPr>
          <p:spPr>
            <a:xfrm>
              <a:off x="2833008" y="5114925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51" y="5225822"/>
              <a:ext cx="537483" cy="53748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407843" y="2849785"/>
            <a:ext cx="604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systematic process of PM across the agency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7843" y="3155576"/>
            <a:ext cx="5859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69696"/>
                </a:solidFill>
              </a:rPr>
              <a:t>Some programs have been using PM; former QI efforts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7843" y="3750563"/>
            <a:ext cx="604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Challenging to measure progress on the Strategic Plan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05821" y="4663843"/>
            <a:ext cx="783949" cy="759278"/>
            <a:chOff x="1371598" y="4706357"/>
            <a:chExt cx="783949" cy="759278"/>
          </a:xfrm>
        </p:grpSpPr>
        <p:sp>
          <p:nvSpPr>
            <p:cNvPr id="17" name="Oval 16"/>
            <p:cNvSpPr/>
            <p:nvPr/>
          </p:nvSpPr>
          <p:spPr>
            <a:xfrm>
              <a:off x="1371776" y="4706357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598" y="4885941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PHAB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07843" y="4759645"/>
            <a:ext cx="460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Required for National Accreditation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5999" y="5588693"/>
            <a:ext cx="783771" cy="759278"/>
            <a:chOff x="1371776" y="5638539"/>
            <a:chExt cx="783771" cy="759278"/>
          </a:xfrm>
        </p:grpSpPr>
        <p:sp>
          <p:nvSpPr>
            <p:cNvPr id="23" name="Oval 22"/>
            <p:cNvSpPr/>
            <p:nvPr/>
          </p:nvSpPr>
          <p:spPr>
            <a:xfrm>
              <a:off x="1371776" y="5638539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132" y="5739807"/>
              <a:ext cx="522160" cy="52216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407843" y="5368168"/>
            <a:ext cx="604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Opportunity for us to build a PM process and system in tandem with other plans required for Accreditation </a:t>
            </a:r>
          </a:p>
        </p:txBody>
      </p:sp>
    </p:spTree>
    <p:extLst>
      <p:ext uri="{BB962C8B-B14F-4D97-AF65-F5344CB8AC3E}">
        <p14:creationId xmlns:p14="http://schemas.microsoft.com/office/powerpoint/2010/main" val="26654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69" y="64514"/>
            <a:ext cx="11677477" cy="20746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C5F"/>
                </a:solidFill>
                <a:latin typeface="Century Gothic" panose="020B0502020202020204" pitchFamily="34" charset="0"/>
              </a:rPr>
              <a:t>Performance Management </a:t>
            </a:r>
            <a:r>
              <a:rPr lang="en-US" dirty="0" smtClean="0">
                <a:solidFill>
                  <a:srgbClr val="002C5F"/>
                </a:solidFill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rgbClr val="002C5F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rgbClr val="002C5F"/>
                </a:solidFill>
                <a:latin typeface="Century Gothic" panose="020B0502020202020204" pitchFamily="34" charset="0"/>
              </a:rPr>
              <a:t>A-Plan Team</a:t>
            </a:r>
            <a:endParaRPr lang="en-US" dirty="0">
              <a:solidFill>
                <a:srgbClr val="002C5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2254" y="2139192"/>
            <a:ext cx="4358053" cy="4441306"/>
            <a:chOff x="1014507" y="68982"/>
            <a:chExt cx="4358053" cy="4441306"/>
          </a:xfrm>
        </p:grpSpPr>
        <p:pic>
          <p:nvPicPr>
            <p:cNvPr id="6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 b="92697"/>
            <a:stretch/>
          </p:blipFill>
          <p:spPr bwMode="auto">
            <a:xfrm>
              <a:off x="1014507" y="988611"/>
              <a:ext cx="4358053" cy="25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 b="92697"/>
            <a:stretch/>
          </p:blipFill>
          <p:spPr bwMode="auto">
            <a:xfrm>
              <a:off x="1014507" y="754912"/>
              <a:ext cx="4358053" cy="25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 b="92697"/>
            <a:stretch/>
          </p:blipFill>
          <p:spPr bwMode="auto">
            <a:xfrm>
              <a:off x="1014507" y="524760"/>
              <a:ext cx="4358053" cy="25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 b="92697"/>
            <a:stretch/>
          </p:blipFill>
          <p:spPr bwMode="auto">
            <a:xfrm>
              <a:off x="1014507" y="299134"/>
              <a:ext cx="4358053" cy="25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 b="92697"/>
            <a:stretch/>
          </p:blipFill>
          <p:spPr bwMode="auto">
            <a:xfrm>
              <a:off x="1014507" y="68982"/>
              <a:ext cx="4358053" cy="25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5"/>
            <a:stretch/>
          </p:blipFill>
          <p:spPr bwMode="auto">
            <a:xfrm>
              <a:off x="1014507" y="1222309"/>
              <a:ext cx="4358053" cy="328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4" t="18403" r="28652" b="19576"/>
            <a:stretch/>
          </p:blipFill>
          <p:spPr>
            <a:xfrm rot="1110869">
              <a:off x="1820109" y="281459"/>
              <a:ext cx="1277739" cy="121270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327171" y="1985572"/>
            <a:ext cx="52735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Tasked with developing a PM Plan by December 31, 2018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First draft June 2018 to meet NACCHO grant requirements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Plan will include: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Processes for selecting objectives and measures for the agency and programs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Establishment of a Performance and Quality Improvement Council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Using our PM system, </a:t>
            </a:r>
            <a:r>
              <a:rPr lang="en-US" sz="2400" dirty="0" err="1" smtClean="0"/>
              <a:t>InsightVision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97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914900" cy="6858000"/>
          </a:xfrm>
          <a:prstGeom prst="rect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3" y="2291896"/>
            <a:ext cx="4484914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InsightVision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7288" y="2236642"/>
            <a:ext cx="783771" cy="759278"/>
            <a:chOff x="6569527" y="1012599"/>
            <a:chExt cx="783771" cy="759278"/>
          </a:xfrm>
        </p:grpSpPr>
        <p:sp>
          <p:nvSpPr>
            <p:cNvPr id="7" name="Oval 6"/>
            <p:cNvSpPr/>
            <p:nvPr/>
          </p:nvSpPr>
          <p:spPr>
            <a:xfrm>
              <a:off x="6569527" y="1012599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653" y="1079479"/>
              <a:ext cx="625517" cy="62551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075460" y="2431614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 structure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27288" y="3113134"/>
            <a:ext cx="783771" cy="759278"/>
            <a:chOff x="8616035" y="1012598"/>
            <a:chExt cx="783771" cy="759278"/>
          </a:xfrm>
        </p:grpSpPr>
        <p:sp>
          <p:nvSpPr>
            <p:cNvPr id="14" name="Oval 13"/>
            <p:cNvSpPr/>
            <p:nvPr/>
          </p:nvSpPr>
          <p:spPr>
            <a:xfrm>
              <a:off x="8616035" y="1012598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373" y="1166070"/>
              <a:ext cx="593228" cy="46220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075460" y="3169607"/>
            <a:ext cx="507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Visually appealing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Accessible and digestible way of presenting PM data</a:t>
            </a:r>
            <a:endParaRPr lang="en-US" dirty="0">
              <a:solidFill>
                <a:srgbClr val="969696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27286" y="1323273"/>
            <a:ext cx="783771" cy="759278"/>
            <a:chOff x="5663514" y="1756353"/>
            <a:chExt cx="783771" cy="759278"/>
          </a:xfrm>
        </p:grpSpPr>
        <p:sp>
          <p:nvSpPr>
            <p:cNvPr id="21" name="Oval 20"/>
            <p:cNvSpPr/>
            <p:nvPr/>
          </p:nvSpPr>
          <p:spPr>
            <a:xfrm>
              <a:off x="5663514" y="1756353"/>
              <a:ext cx="783771" cy="759278"/>
            </a:xfrm>
            <a:prstGeom prst="ellipse">
              <a:avLst/>
            </a:prstGeom>
            <a:solidFill>
              <a:srgbClr val="DC8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831" y="1884676"/>
              <a:ext cx="505608" cy="50560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075460" y="1379746"/>
            <a:ext cx="507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Framework makes sense for PHMDC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Other health departments are using it</a:t>
            </a:r>
            <a:endParaRPr lang="en-US" dirty="0">
              <a:solidFill>
                <a:srgbClr val="96969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27285" y="3989626"/>
            <a:ext cx="783771" cy="759278"/>
          </a:xfrm>
          <a:prstGeom prst="ellipse">
            <a:avLst/>
          </a:prstGeom>
          <a:solidFill>
            <a:srgbClr val="DC8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10" y="4109205"/>
            <a:ext cx="520119" cy="5201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75459" y="4046098"/>
            <a:ext cx="507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and technical assistance provided by </a:t>
            </a:r>
            <a:r>
              <a:rPr lang="en-US" dirty="0" err="1" smtClean="0"/>
              <a:t>Insight</a:t>
            </a:r>
            <a:r>
              <a:rPr lang="en-US" i="1" dirty="0" err="1" smtClean="0"/>
              <a:t>Formation</a:t>
            </a:r>
            <a:endParaRPr lang="en-US" i="1" dirty="0"/>
          </a:p>
        </p:txBody>
      </p:sp>
      <p:sp>
        <p:nvSpPr>
          <p:cNvPr id="32" name="Oval 31"/>
          <p:cNvSpPr/>
          <p:nvPr/>
        </p:nvSpPr>
        <p:spPr>
          <a:xfrm>
            <a:off x="5235354" y="4902995"/>
            <a:ext cx="783771" cy="759278"/>
          </a:xfrm>
          <a:prstGeom prst="ellipse">
            <a:avLst/>
          </a:prstGeom>
          <a:solidFill>
            <a:srgbClr val="DC8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4" y="4866118"/>
            <a:ext cx="830159" cy="8301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75459" y="4819532"/>
            <a:ext cx="5076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Templates from other health departments available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Can see (and adapt) existing objectives, measures, and targets for similar programs</a:t>
            </a:r>
            <a:endParaRPr lang="en-US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InsightVision</a:t>
            </a:r>
            <a:endParaRPr lang="en-US" dirty="0" smtClean="0"/>
          </a:p>
          <a:p>
            <a:r>
              <a:rPr lang="en-US" dirty="0" smtClean="0"/>
              <a:t>Introduction to Balanced Scorecard Framework</a:t>
            </a:r>
          </a:p>
          <a:p>
            <a:r>
              <a:rPr lang="en-US" dirty="0" smtClean="0"/>
              <a:t>Performance Management concepts</a:t>
            </a:r>
          </a:p>
          <a:p>
            <a:r>
              <a:rPr lang="en-US" dirty="0" smtClean="0"/>
              <a:t>Brief demonstration of </a:t>
            </a:r>
            <a:r>
              <a:rPr lang="en-US" dirty="0" err="1" smtClean="0"/>
              <a:t>InsightVision</a:t>
            </a:r>
            <a:endParaRPr lang="en-US" dirty="0" smtClean="0"/>
          </a:p>
          <a:p>
            <a:r>
              <a:rPr lang="en-US" dirty="0" smtClean="0"/>
              <a:t>Your role in Performance Management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169" y="64514"/>
            <a:ext cx="11677477" cy="13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C5F"/>
                </a:solidFill>
                <a:latin typeface="Century Gothic" panose="020B0502020202020204" pitchFamily="34" charset="0"/>
              </a:rPr>
              <a:t>Objectives </a:t>
            </a:r>
            <a:r>
              <a:rPr lang="en-US" dirty="0">
                <a:solidFill>
                  <a:srgbClr val="002C5F"/>
                </a:solidFill>
                <a:latin typeface="Century Gothic" panose="020B0502020202020204" pitchFamily="34" charset="0"/>
              </a:rPr>
              <a:t>for this morning’s session</a:t>
            </a:r>
          </a:p>
        </p:txBody>
      </p:sp>
    </p:spTree>
    <p:extLst>
      <p:ext uri="{BB962C8B-B14F-4D97-AF65-F5344CB8AC3E}">
        <p14:creationId xmlns:p14="http://schemas.microsoft.com/office/powerpoint/2010/main" val="73176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437164"/>
          </a:xfrm>
          <a:prstGeom prst="rect">
            <a:avLst/>
          </a:prstGeom>
          <a:solidFill>
            <a:srgbClr val="00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839" y="912133"/>
            <a:ext cx="8232321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Welcome, Steve!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1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209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Performance Management (PM)        is new (and exciting!) for PHMDC</vt:lpstr>
      <vt:lpstr>Performance Management  A-Plan Team</vt:lpstr>
      <vt:lpstr>Why InsightVision?</vt:lpstr>
      <vt:lpstr>PowerPoint Presentation</vt:lpstr>
      <vt:lpstr>Welcome, Steve!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hecdg</dc:creator>
  <cp:lastModifiedBy>hecdg</cp:lastModifiedBy>
  <cp:revision>17</cp:revision>
  <dcterms:created xsi:type="dcterms:W3CDTF">2018-04-20T18:37:01Z</dcterms:created>
  <dcterms:modified xsi:type="dcterms:W3CDTF">2018-04-27T15:41:30Z</dcterms:modified>
</cp:coreProperties>
</file>